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3"/>
  </p:notesMasterIdLst>
  <p:sldIdLst>
    <p:sldId id="272" r:id="rId3"/>
    <p:sldId id="322" r:id="rId4"/>
    <p:sldId id="395" r:id="rId5"/>
    <p:sldId id="323" r:id="rId6"/>
    <p:sldId id="324" r:id="rId7"/>
    <p:sldId id="325" r:id="rId8"/>
    <p:sldId id="327" r:id="rId9"/>
    <p:sldId id="349" r:id="rId10"/>
    <p:sldId id="273" r:id="rId11"/>
    <p:sldId id="372" r:id="rId12"/>
    <p:sldId id="371" r:id="rId13"/>
    <p:sldId id="303" r:id="rId14"/>
    <p:sldId id="262" r:id="rId15"/>
    <p:sldId id="276" r:id="rId16"/>
    <p:sldId id="277" r:id="rId17"/>
    <p:sldId id="258" r:id="rId18"/>
    <p:sldId id="278" r:id="rId19"/>
    <p:sldId id="307" r:id="rId20"/>
    <p:sldId id="306" r:id="rId21"/>
    <p:sldId id="281" r:id="rId22"/>
    <p:sldId id="308" r:id="rId23"/>
    <p:sldId id="304" r:id="rId24"/>
    <p:sldId id="305" r:id="rId25"/>
    <p:sldId id="280" r:id="rId26"/>
    <p:sldId id="287" r:id="rId27"/>
    <p:sldId id="259" r:id="rId28"/>
    <p:sldId id="288" r:id="rId29"/>
    <p:sldId id="290" r:id="rId30"/>
    <p:sldId id="291" r:id="rId31"/>
    <p:sldId id="289"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1B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90" y="-13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2018/6/21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沙总、张校长、刘书记</a:t>
            </a:r>
          </a:p>
          <a:p>
            <a:r>
              <a:rPr lang="zh-CN" altLang="zh-CN" sz="1200" kern="1200" dirty="0" smtClean="0">
                <a:solidFill>
                  <a:schemeClr val="tx1"/>
                </a:solidFill>
                <a:effectLst/>
                <a:latin typeface="Arial" panose="020B0604020202020204" pitchFamily="34" charset="0"/>
                <a:ea typeface="+mn-ea"/>
                <a:cs typeface="+mn-cs"/>
              </a:rPr>
              <a:t>老师们，同学们：</a:t>
            </a:r>
          </a:p>
          <a:p>
            <a:r>
              <a:rPr lang="zh-CN" altLang="zh-CN" sz="1200" kern="1200" dirty="0" smtClean="0">
                <a:solidFill>
                  <a:schemeClr val="tx1"/>
                </a:solidFill>
                <a:effectLst/>
                <a:latin typeface="Arial" panose="020B0604020202020204" pitchFamily="34" charset="0"/>
                <a:ea typeface="+mn-ea"/>
                <a:cs typeface="+mn-cs"/>
              </a:rPr>
              <a:t>大家下午好！</a:t>
            </a:r>
          </a:p>
          <a:p>
            <a:r>
              <a:rPr lang="zh-CN" altLang="zh-CN" sz="1200" kern="1200" dirty="0" smtClean="0">
                <a:solidFill>
                  <a:schemeClr val="tx1"/>
                </a:solidFill>
                <a:effectLst/>
                <a:latin typeface="Arial" panose="020B0604020202020204" pitchFamily="34" charset="0"/>
                <a:ea typeface="+mn-ea"/>
                <a:cs typeface="+mn-cs"/>
              </a:rPr>
              <a:t>第十四届“挑战杯”对于东大来说，是崛起之旅、翻身之仗、腾飞之基。因为我们连续三届缺席“挑战杯”第一方阵。第十四届“挑战杯”在学校党政的重视支持、各职能部门的通力协作、院系全力拼搏下取得了优异成绩，让学校回到了第一方阵。今天我们如此正式地举行表彰大会，不仅是东大有很深的“挑战杯”情结，更重要的是从“挑战杯”这个点我们可以感受到世界一流大学的激烈竞争。</a:t>
            </a:r>
          </a:p>
          <a:p>
            <a:endParaRPr lang="zh-CN" altLang="en-US" dirty="0"/>
          </a:p>
        </p:txBody>
      </p:sp>
      <p:sp>
        <p:nvSpPr>
          <p:cNvPr id="4" name="日期占位符 3"/>
          <p:cNvSpPr>
            <a:spLocks noGrp="1"/>
          </p:cNvSpPr>
          <p:nvPr>
            <p:ph type="dt" idx="10"/>
          </p:nvPr>
        </p:nvSpPr>
        <p:spPr/>
        <p:txBody>
          <a:bodyPr/>
          <a:lstStyle/>
          <a:p>
            <a:fld id="{9557430A-28EC-4EFF-B1A1-D4CB48FC7E77}" type="datetime1">
              <a:rPr lang="zh-CN" altLang="en-US" smtClean="0"/>
              <a:pPr/>
              <a:t>2018/6/21</a:t>
            </a:fld>
            <a:endParaRPr lang="zh-CN" altLang="en-US" sz="1200"/>
          </a:p>
        </p:txBody>
      </p:sp>
      <p:sp>
        <p:nvSpPr>
          <p:cNvPr id="5" name="灯片编号占位符 4"/>
          <p:cNvSpPr>
            <a:spLocks noGrp="1"/>
          </p:cNvSpPr>
          <p:nvPr>
            <p:ph type="sldNum" sz="quarter" idx="11"/>
          </p:nvPr>
        </p:nvSpPr>
        <p:spPr/>
        <p:txBody>
          <a:bodyPr/>
          <a:lstStyle/>
          <a:p>
            <a:fld id="{BE757AF7-DCE0-4DEC-A727-46F166A5E257}" type="slidenum">
              <a:rPr lang="zh-CN" altLang="en-US" smtClean="0"/>
              <a:pPr/>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10</a:t>
            </a:fld>
            <a:endParaRPr lang="zh-CN" altLang="en-US" sz="12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11</a:t>
            </a:fld>
            <a:endParaRPr lang="zh-CN" altLang="en-US" sz="120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12</a:t>
            </a:fld>
            <a:endParaRPr lang="zh-CN" altLang="en-US" sz="120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13</a:t>
            </a:fld>
            <a:endParaRPr lang="zh-CN" alt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14</a:t>
            </a:fld>
            <a:endParaRPr lang="zh-CN" alt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15</a:t>
            </a:fld>
            <a:endParaRPr lang="zh-CN" altLang="en-US" sz="12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16</a:t>
            </a:fld>
            <a:endParaRPr lang="zh-CN" altLang="en-US" sz="120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17</a:t>
            </a:fld>
            <a:endParaRPr lang="zh-CN"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18</a:t>
            </a:fld>
            <a:endParaRPr lang="zh-CN" altLang="en-US"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19</a:t>
            </a:fld>
            <a:endParaRPr lang="zh-CN"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a:t>
            </a:fld>
            <a:endParaRPr lang="zh-CN"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20</a:t>
            </a:fld>
            <a:endParaRPr lang="zh-CN"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21</a:t>
            </a:fld>
            <a:endParaRPr lang="zh-CN" altLang="en-US" sz="120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22</a:t>
            </a:fld>
            <a:endParaRPr lang="zh-CN" altLang="en-US" sz="120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23</a:t>
            </a:fld>
            <a:endParaRPr lang="zh-CN" altLang="en-US"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24</a:t>
            </a:fld>
            <a:endParaRPr lang="zh-CN"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25</a:t>
            </a:fld>
            <a:endParaRPr lang="zh-CN" altLang="en-US" sz="12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26</a:t>
            </a:fld>
            <a:endParaRPr lang="zh-CN" altLang="en-US" sz="12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27</a:t>
            </a:fld>
            <a:endParaRPr lang="zh-CN" altLang="en-US" sz="120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28</a:t>
            </a:fld>
            <a:endParaRPr lang="zh-CN" alt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29</a:t>
            </a:fld>
            <a:endParaRPr lang="zh-CN"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3</a:t>
            </a:fld>
            <a:endParaRPr lang="zh-CN" altLang="en-US" sz="120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目前，“挑战杯”竞赛的成绩已成为多个高校排行体系的重要指标。例如在武书连《中国大学评价》体系将高校近三届（</a:t>
            </a:r>
            <a:r>
              <a:rPr lang="en-US" altLang="zh-CN" sz="1200" kern="1200" dirty="0" smtClean="0">
                <a:solidFill>
                  <a:schemeClr val="tx1"/>
                </a:solidFill>
                <a:effectLst/>
                <a:latin typeface="Arial" panose="020B0604020202020204" pitchFamily="34" charset="0"/>
                <a:ea typeface="+mn-ea"/>
                <a:cs typeface="+mn-cs"/>
              </a:rPr>
              <a:t>6</a:t>
            </a:r>
            <a:r>
              <a:rPr lang="zh-CN" altLang="zh-CN" sz="1200" kern="1200" dirty="0" smtClean="0">
                <a:solidFill>
                  <a:schemeClr val="tx1"/>
                </a:solidFill>
                <a:effectLst/>
                <a:latin typeface="Arial" panose="020B0604020202020204" pitchFamily="34" charset="0"/>
                <a:ea typeface="+mn-ea"/>
                <a:cs typeface="+mn-cs"/>
              </a:rPr>
              <a:t>年）“挑战杯”获奖情况作为高校“人才培养”中的重要评估指标。</a:t>
            </a:r>
          </a:p>
          <a:p>
            <a:r>
              <a:rPr lang="zh-CN" altLang="zh-CN" sz="1200" kern="1200" dirty="0" smtClean="0">
                <a:solidFill>
                  <a:schemeClr val="tx1"/>
                </a:solidFill>
                <a:effectLst/>
                <a:latin typeface="Arial" panose="020B0604020202020204" pitchFamily="34" charset="0"/>
                <a:ea typeface="+mn-ea"/>
                <a:cs typeface="+mn-cs"/>
              </a:rPr>
              <a:t>随着“挑战杯”竞赛的影响力不断扩大，各高校近几年来在“挑战杯”竞赛中的成绩直接关系到学校的排名和美誉度。在这样的背景下，各高校对“挑战杯”竞赛的重视程度与日俱增。很多高校对“挑战杯”竞赛进行专题研究与广泛动员，除给予大量人力、物力、财力支持外，不少高校甚至由学校主要领导牵头开展“挑战杯”备赛工作：上海交通大学“挑战杯”校内评审工作由校长张杰院士亲自主持，深度参与备赛工作；南京理工大学付梦印校长则多年坚持亲自指导参赛项目，在第十四届“挑战杯”竞赛中，付校长在北理工、南理工、上海交大分别指导的项目均获得特等奖。</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30</a:t>
            </a:fld>
            <a:endParaRPr lang="zh-CN"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4</a:t>
            </a:fld>
            <a:endParaRPr lang="zh-CN"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5</a:t>
            </a:fld>
            <a:endParaRPr lang="zh-CN"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6</a:t>
            </a:fld>
            <a:endParaRPr lang="zh-CN"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本次“挑战杯”备赛所面临的困难主要在于：</a:t>
            </a:r>
          </a:p>
          <a:p>
            <a:r>
              <a:rPr lang="zh-CN" altLang="zh-CN" sz="1200" kern="1200" dirty="0" smtClean="0">
                <a:solidFill>
                  <a:schemeClr val="tx1"/>
                </a:solidFill>
                <a:effectLst/>
                <a:latin typeface="Arial" panose="020B0604020202020204" pitchFamily="34" charset="0"/>
                <a:ea typeface="+mn-ea"/>
                <a:cs typeface="+mn-cs"/>
              </a:rPr>
              <a:t>第一，准备时间紧张。一般来说“挑战杯”参赛作品要有两年的培育周期，而我们启动的时候已经是</a:t>
            </a:r>
            <a:r>
              <a:rPr lang="en-US" altLang="zh-CN" sz="1200" kern="1200" dirty="0" smtClean="0">
                <a:solidFill>
                  <a:schemeClr val="tx1"/>
                </a:solidFill>
                <a:effectLst/>
                <a:latin typeface="Arial" panose="020B0604020202020204" pitchFamily="34" charset="0"/>
                <a:ea typeface="+mn-ea"/>
                <a:cs typeface="+mn-cs"/>
              </a:rPr>
              <a:t>2014</a:t>
            </a:r>
            <a:r>
              <a:rPr lang="zh-CN" altLang="zh-CN" sz="1200" kern="1200" dirty="0" smtClean="0">
                <a:solidFill>
                  <a:schemeClr val="tx1"/>
                </a:solidFill>
                <a:effectLst/>
                <a:latin typeface="Arial" panose="020B0604020202020204" pitchFamily="34" charset="0"/>
                <a:ea typeface="+mn-ea"/>
                <a:cs typeface="+mn-cs"/>
              </a:rPr>
              <a:t>年临近暑假的时候，因此承受的压力很大。</a:t>
            </a:r>
          </a:p>
          <a:p>
            <a:r>
              <a:rPr lang="zh-CN" altLang="zh-CN" sz="1200" kern="1200" dirty="0" smtClean="0">
                <a:solidFill>
                  <a:schemeClr val="tx1"/>
                </a:solidFill>
                <a:effectLst/>
                <a:latin typeface="Arial" panose="020B0604020202020204" pitchFamily="34" charset="0"/>
                <a:ea typeface="+mn-ea"/>
                <a:cs typeface="+mn-cs"/>
              </a:rPr>
              <a:t>第二，激励机制缺乏。我校启动“挑战杯”的时候，几乎没有任何的激励机制作为保障，只能靠师生的觉悟做事，参赛意愿不高。</a:t>
            </a:r>
          </a:p>
          <a:p>
            <a:r>
              <a:rPr lang="zh-CN" altLang="zh-CN" sz="1200" kern="1200" dirty="0" smtClean="0">
                <a:solidFill>
                  <a:schemeClr val="tx1"/>
                </a:solidFill>
                <a:effectLst/>
                <a:latin typeface="Arial" panose="020B0604020202020204" pitchFamily="34" charset="0"/>
                <a:ea typeface="+mn-ea"/>
                <a:cs typeface="+mn-cs"/>
              </a:rPr>
              <a:t>第三，学科分布不均。本次备赛参赛的作品绝大部分都出自东南大学的非强势学科，纯工科的作品很少。</a:t>
            </a:r>
          </a:p>
          <a:p>
            <a:r>
              <a:rPr lang="zh-CN" altLang="zh-CN" sz="1200" kern="1200" dirty="0" smtClean="0">
                <a:solidFill>
                  <a:schemeClr val="tx1"/>
                </a:solidFill>
                <a:effectLst/>
                <a:latin typeface="Arial" panose="020B0604020202020204" pitchFamily="34" charset="0"/>
                <a:ea typeface="+mn-ea"/>
                <a:cs typeface="+mn-cs"/>
              </a:rPr>
              <a:t>第四，起步基础不高。承接这次“挑战杯”备赛的时候，东大已经连续三届未能出现在江苏省的第一方阵中。江苏高校竞争激励，苏大、扬大、江苏大学都在这第一方阵之中，所以当时压力巨大。</a:t>
            </a:r>
          </a:p>
          <a:p>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7</a:t>
            </a:fld>
            <a:endParaRPr lang="zh-CN"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本次“挑战杯”备赛所面临的困难主要在于：</a:t>
            </a:r>
          </a:p>
          <a:p>
            <a:r>
              <a:rPr lang="zh-CN" altLang="zh-CN" sz="1200" kern="1200" dirty="0" smtClean="0">
                <a:solidFill>
                  <a:schemeClr val="tx1"/>
                </a:solidFill>
                <a:effectLst/>
                <a:latin typeface="Arial" panose="020B0604020202020204" pitchFamily="34" charset="0"/>
                <a:ea typeface="+mn-ea"/>
                <a:cs typeface="+mn-cs"/>
              </a:rPr>
              <a:t>第一，准备时间紧张。一般来说“挑战杯”参赛作品要有两年的培育周期，而我们启动的时候已经是</a:t>
            </a:r>
            <a:r>
              <a:rPr lang="en-US" altLang="zh-CN" sz="1200" kern="1200" dirty="0" smtClean="0">
                <a:solidFill>
                  <a:schemeClr val="tx1"/>
                </a:solidFill>
                <a:effectLst/>
                <a:latin typeface="Arial" panose="020B0604020202020204" pitchFamily="34" charset="0"/>
                <a:ea typeface="+mn-ea"/>
                <a:cs typeface="+mn-cs"/>
              </a:rPr>
              <a:t>2014</a:t>
            </a:r>
            <a:r>
              <a:rPr lang="zh-CN" altLang="zh-CN" sz="1200" kern="1200" dirty="0" smtClean="0">
                <a:solidFill>
                  <a:schemeClr val="tx1"/>
                </a:solidFill>
                <a:effectLst/>
                <a:latin typeface="Arial" panose="020B0604020202020204" pitchFamily="34" charset="0"/>
                <a:ea typeface="+mn-ea"/>
                <a:cs typeface="+mn-cs"/>
              </a:rPr>
              <a:t>年临近暑假的时候，因此承受的压力很大。</a:t>
            </a:r>
          </a:p>
          <a:p>
            <a:r>
              <a:rPr lang="zh-CN" altLang="zh-CN" sz="1200" kern="1200" dirty="0" smtClean="0">
                <a:solidFill>
                  <a:schemeClr val="tx1"/>
                </a:solidFill>
                <a:effectLst/>
                <a:latin typeface="Arial" panose="020B0604020202020204" pitchFamily="34" charset="0"/>
                <a:ea typeface="+mn-ea"/>
                <a:cs typeface="+mn-cs"/>
              </a:rPr>
              <a:t>第二，激励机制缺乏。我校启动“挑战杯”的时候，几乎没有任何的激励机制作为保障，只能靠师生的觉悟做事，参赛意愿不高。</a:t>
            </a:r>
          </a:p>
          <a:p>
            <a:r>
              <a:rPr lang="zh-CN" altLang="zh-CN" sz="1200" kern="1200" dirty="0" smtClean="0">
                <a:solidFill>
                  <a:schemeClr val="tx1"/>
                </a:solidFill>
                <a:effectLst/>
                <a:latin typeface="Arial" panose="020B0604020202020204" pitchFamily="34" charset="0"/>
                <a:ea typeface="+mn-ea"/>
                <a:cs typeface="+mn-cs"/>
              </a:rPr>
              <a:t>第三，学科分布不均。本次备赛参赛的作品绝大部分都出自东南大学的非强势学科，纯工科的作品很少。</a:t>
            </a:r>
          </a:p>
          <a:p>
            <a:r>
              <a:rPr lang="zh-CN" altLang="zh-CN" sz="1200" kern="1200" dirty="0" smtClean="0">
                <a:solidFill>
                  <a:schemeClr val="tx1"/>
                </a:solidFill>
                <a:effectLst/>
                <a:latin typeface="Arial" panose="020B0604020202020204" pitchFamily="34" charset="0"/>
                <a:ea typeface="+mn-ea"/>
                <a:cs typeface="+mn-cs"/>
              </a:rPr>
              <a:t>第四，起步基础不高。承接这次“挑战杯”备赛的时候，东大已经连续三届未能出现在江苏省的第一方阵中。江苏高校竞争激励，苏大、扬大、江苏大学都在这第一方阵之中，所以当时压力巨大。</a:t>
            </a:r>
          </a:p>
          <a:p>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8</a:t>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（第二部分）</a:t>
            </a:r>
            <a:endParaRPr lang="zh-CN" altLang="zh-CN" sz="1200" kern="1200" dirty="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fld id="{9557430A-28EC-4EFF-B1A1-D4CB48FC7E77}" type="datetime1">
              <a:rPr lang="zh-CN" altLang="en-US">
                <a:solidFill>
                  <a:srgbClr val="000000"/>
                </a:solidFill>
              </a:rPr>
              <a:pPr/>
              <a:t>2018/6/21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BE757AF7-DCE0-4DEC-A727-46F166A5E257}" type="slidenum">
              <a:rPr lang="zh-CN" altLang="en-US">
                <a:solidFill>
                  <a:srgbClr val="000000"/>
                </a:solidFill>
              </a:rPr>
              <a:pPr/>
              <a:t>9</a:t>
            </a:fld>
            <a:endParaRPr lang="zh-CN"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DD9487F-27D4-4C30-876F-61F8781C09B3}" type="slidenum">
              <a:rPr lang="zh-CN" altLang="en-US"/>
              <a:pPr/>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7738934-3118-4A2E-994B-6F48409491B7}" type="slidenum">
              <a:rPr lang="zh-CN" altLang="en-US"/>
              <a:pPr/>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EC09921-DC20-44DA-9FEE-9FFE96806A76}" type="slidenum">
              <a:rPr lang="zh-CN" altLang="en-US"/>
              <a:pPr/>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DD9487F-27D4-4C30-876F-61F8781C09B3}" type="slidenum">
              <a:rPr lang="zh-CN" altLang="en-US"/>
              <a:pPr/>
              <a:t>‹#›</a:t>
            </a:fld>
            <a:endParaRPr lang="zh-CN" altLang="en-US" sz="1800">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0B22CC9-3039-4A27-975A-DDF5037D7AB6}" type="slidenum">
              <a:rPr lang="zh-CN" altLang="en-US"/>
              <a:pPr/>
              <a:t>‹#›</a:t>
            </a:fld>
            <a:endParaRPr lang="zh-CN" altLang="en-US" sz="1800">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1C5D4A8-4174-40A7-AD46-C740544BC6AE}" type="slidenum">
              <a:rPr lang="zh-CN" altLang="en-US"/>
              <a:pPr/>
              <a:t>‹#›</a:t>
            </a:fld>
            <a:endParaRPr lang="zh-CN" altLang="en-US" sz="180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FA312700-5A2C-4AE2-A613-EC2179A9C5B5}" type="slidenum">
              <a:rPr lang="zh-CN" altLang="en-US"/>
              <a:pPr/>
              <a:t>‹#›</a:t>
            </a:fld>
            <a:endParaRPr lang="zh-CN" altLang="en-US" sz="180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3D12A3AE-E294-42A2-926B-84CBA1098054}" type="slidenum">
              <a:rPr lang="zh-CN" altLang="en-US"/>
              <a:pPr/>
              <a:t>‹#›</a:t>
            </a:fld>
            <a:endParaRPr lang="zh-CN" altLang="en-US" sz="180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B6A8A9DE-0E6A-408A-BD72-9A5E9C55078C}" type="slidenum">
              <a:rPr lang="zh-CN" altLang="en-US"/>
              <a:pPr/>
              <a:t>‹#›</a:t>
            </a:fld>
            <a:endParaRPr lang="zh-CN" altLang="en-US" sz="180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695FF325-30CC-44B6-AF02-8E310B220909}" type="slidenum">
              <a:rPr lang="zh-CN" altLang="en-US"/>
              <a:pPr/>
              <a:t>‹#›</a:t>
            </a:fld>
            <a:endParaRPr lang="zh-CN" altLang="en-US" sz="180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8E40866-C14B-4D3E-8FF1-D5A3134DD48D}" type="slidenum">
              <a:rPr lang="zh-CN" altLang="en-US"/>
              <a:pPr/>
              <a:t>‹#›</a:t>
            </a:fld>
            <a:endParaRPr lang="zh-CN" altLang="en-US" sz="18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0B22CC9-3039-4A27-975A-DDF5037D7AB6}" type="slidenum">
              <a:rPr lang="zh-CN" altLang="en-US"/>
              <a:pPr/>
              <a:t>‹#›</a:t>
            </a:fld>
            <a:endParaRPr lang="zh-CN" alt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7F6A712-21EB-46AC-B554-F96A992FC358}" type="slidenum">
              <a:rPr lang="zh-CN" altLang="en-US"/>
              <a:pPr/>
              <a:t>‹#›</a:t>
            </a:fld>
            <a:endParaRPr lang="zh-CN" altLang="en-US" sz="180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7738934-3118-4A2E-994B-6F48409491B7}" type="slidenum">
              <a:rPr lang="zh-CN" altLang="en-US"/>
              <a:pPr/>
              <a:t>‹#›</a:t>
            </a:fld>
            <a:endParaRPr lang="zh-CN" altLang="en-US" sz="180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EC09921-DC20-44DA-9FEE-9FFE96806A76}" type="slidenum">
              <a:rPr lang="zh-CN" altLang="en-US"/>
              <a:pPr/>
              <a:t>‹#›</a:t>
            </a:fld>
            <a:endParaRPr lang="zh-CN" altLang="en-US" sz="180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1C5D4A8-4174-40A7-AD46-C740544BC6AE}" type="slidenum">
              <a:rPr lang="zh-CN" altLang="en-US"/>
              <a:pPr/>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FA312700-5A2C-4AE2-A613-EC2179A9C5B5}" type="slidenum">
              <a:rPr lang="zh-CN" altLang="en-US"/>
              <a:pPr/>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3D12A3AE-E294-42A2-926B-84CBA1098054}" type="slidenum">
              <a:rPr lang="zh-CN" altLang="en-US"/>
              <a:pPr/>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B6A8A9DE-0E6A-408A-BD72-9A5E9C55078C}" type="slidenum">
              <a:rPr lang="zh-CN" altLang="en-US"/>
              <a:pPr/>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695FF325-30CC-44B6-AF02-8E310B220909}" type="slidenum">
              <a:rPr lang="zh-CN" altLang="en-US"/>
              <a:pPr/>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8E40866-C14B-4D3E-8FF1-D5A3134DD48D}" type="slidenum">
              <a:rPr lang="zh-CN" altLang="en-US"/>
              <a:pPr/>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0070B593-ED48-4799-9F2E-DCF157D381F7}" type="datetime1">
              <a:rPr lang="zh-CN" altLang="en-US"/>
              <a:pPr/>
              <a:t>2018/6/21</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7F6A712-21EB-46AC-B554-F96A992FC358}" type="slidenum">
              <a:rPr lang="zh-CN" altLang="en-US"/>
              <a:pPr/>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charset="0"/>
              </a:rPr>
              <a:t>单击此处编辑母版文本样式</a:t>
            </a:r>
          </a:p>
          <a:p>
            <a:pPr lvl="1"/>
            <a:r>
              <a:rPr lang="zh-CN" altLang="zh-CN" smtClean="0">
                <a:sym typeface="Calibri" panose="020F0502020204030204" charset="0"/>
              </a:rPr>
              <a:t>第二级</a:t>
            </a:r>
          </a:p>
          <a:p>
            <a:pPr lvl="2"/>
            <a:r>
              <a:rPr lang="zh-CN" altLang="zh-CN" smtClean="0">
                <a:sym typeface="Calibri" panose="020F0502020204030204" charset="0"/>
              </a:rPr>
              <a:t>第三级</a:t>
            </a:r>
          </a:p>
          <a:p>
            <a:pPr lvl="3"/>
            <a:r>
              <a:rPr lang="zh-CN" altLang="zh-CN" smtClean="0">
                <a:sym typeface="Calibri" panose="020F0502020204030204" charset="0"/>
              </a:rPr>
              <a:t>第四级</a:t>
            </a:r>
          </a:p>
          <a:p>
            <a:pPr lvl="4"/>
            <a:r>
              <a:rPr lang="zh-CN" altLang="zh-CN" smtClean="0">
                <a:sym typeface="Calibri" panose="020F050202020403020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fld id="{0070B593-ED48-4799-9F2E-DCF157D381F7}" type="datetime1">
              <a:rPr lang="zh-CN" altLang="en-US"/>
              <a:pPr/>
              <a:t>2018/6/21</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29807B6-61D9-4FFF-9276-7D426CD62271}" type="slidenum">
              <a:rPr lang="zh-CN" altLang="en-US"/>
              <a:pPr/>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Calibri" panose="020F050202020403020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Calibri" panose="020F0502020204030204" charset="0"/>
              </a:rPr>
              <a:t>单击此处编辑母版文本样式</a:t>
            </a:r>
          </a:p>
          <a:p>
            <a:pPr lvl="1"/>
            <a:r>
              <a:rPr lang="zh-CN" altLang="zh-CN" smtClean="0">
                <a:sym typeface="Calibri" panose="020F0502020204030204" charset="0"/>
              </a:rPr>
              <a:t>第二级</a:t>
            </a:r>
          </a:p>
          <a:p>
            <a:pPr lvl="2"/>
            <a:r>
              <a:rPr lang="zh-CN" altLang="zh-CN" smtClean="0">
                <a:sym typeface="Calibri" panose="020F0502020204030204" charset="0"/>
              </a:rPr>
              <a:t>第三级</a:t>
            </a:r>
          </a:p>
          <a:p>
            <a:pPr lvl="3"/>
            <a:r>
              <a:rPr lang="zh-CN" altLang="zh-CN" smtClean="0">
                <a:sym typeface="Calibri" panose="020F0502020204030204" charset="0"/>
              </a:rPr>
              <a:t>第四级</a:t>
            </a:r>
          </a:p>
          <a:p>
            <a:pPr lvl="4"/>
            <a:r>
              <a:rPr lang="zh-CN" altLang="zh-CN" smtClean="0">
                <a:sym typeface="Calibri" panose="020F050202020403020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fontAlgn="base">
              <a:spcBef>
                <a:spcPct val="0"/>
              </a:spcBef>
              <a:spcAft>
                <a:spcPct val="0"/>
              </a:spcAft>
              <a:buFont typeface="Arial" panose="020B0604020202020204" pitchFamily="34" charset="0"/>
              <a:buNone/>
            </a:pPr>
            <a:fld id="{0070B593-ED48-4799-9F2E-DCF157D381F7}" type="datetime1">
              <a:rPr lang="zh-CN" altLang="en-US">
                <a:latin typeface="Arial" panose="020B0604020202020204" pitchFamily="34" charset="0"/>
              </a:rPr>
              <a:pPr fontAlgn="base">
                <a:spcBef>
                  <a:spcPct val="0"/>
                </a:spcBef>
                <a:spcAft>
                  <a:spcPct val="0"/>
                </a:spcAft>
                <a:buFont typeface="Arial" panose="020B0604020202020204" pitchFamily="34" charset="0"/>
                <a:buNone/>
              </a:pPr>
              <a:t>2018/6/21</a:t>
            </a:fld>
            <a:endParaRPr lang="zh-CN" altLang="en-US" sz="1800">
              <a:solidFill>
                <a:srgbClr val="000000"/>
              </a:solidFill>
              <a:latin typeface="Arial" panose="020B0604020202020204" pitchFamily="34" charset="0"/>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fontAlgn="base">
              <a:spcBef>
                <a:spcPct val="0"/>
              </a:spcBef>
              <a:spcAft>
                <a:spcPct val="0"/>
              </a:spcAft>
              <a:buFont typeface="Arial" panose="020B0604020202020204" pitchFamily="34" charset="0"/>
              <a:buNone/>
            </a:pPr>
            <a:endParaRPr lang="zh-CN" altLang="zh-CN">
              <a:latin typeface="Arial" panose="020B0604020202020204" pitchFamily="34" charset="0"/>
            </a:endParaRPr>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pPr fontAlgn="base">
              <a:spcBef>
                <a:spcPct val="0"/>
              </a:spcBef>
              <a:spcAft>
                <a:spcPct val="0"/>
              </a:spcAft>
              <a:buFont typeface="Arial" panose="020B0604020202020204" pitchFamily="34" charset="0"/>
              <a:buNone/>
            </a:pPr>
            <a:fld id="{629807B6-61D9-4FFF-9276-7D426CD62271}" type="slidenum">
              <a:rPr lang="zh-CN" altLang="en-US">
                <a:latin typeface="Arial" panose="020B0604020202020204" pitchFamily="34" charset="0"/>
              </a:rPr>
              <a:pPr fontAlgn="base">
                <a:spcBef>
                  <a:spcPct val="0"/>
                </a:spcBef>
                <a:spcAft>
                  <a:spcPct val="0"/>
                </a:spcAft>
                <a:buFont typeface="Arial" panose="020B0604020202020204" pitchFamily="34" charset="0"/>
                <a:buNone/>
              </a:pPr>
              <a:t>‹#›</a:t>
            </a:fld>
            <a:endParaRPr lang="zh-CN" altLang="en-US" sz="1800">
              <a:solidFill>
                <a:srgbClr val="00000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2575" y="2545715"/>
            <a:ext cx="11584305" cy="1470025"/>
          </a:xfrm>
        </p:spPr>
        <p:txBody>
          <a:bodyPr anchor="ctr"/>
          <a:lstStyle/>
          <a:p>
            <a:pPr marL="0" indent="0">
              <a:lnSpc>
                <a:spcPct val="150000"/>
              </a:lnSpc>
            </a:pPr>
            <a:r>
              <a:rPr lang="en-US" altLang="zh-CN" sz="3600" b="1" dirty="0" smtClean="0">
                <a:solidFill>
                  <a:schemeClr val="bg1"/>
                </a:solidFill>
                <a:latin typeface="微软雅黑" panose="020B0503020204020204" charset="-122"/>
                <a:ea typeface="微软雅黑" panose="020B0503020204020204" charset="-122"/>
              </a:rPr>
              <a:t/>
            </a:r>
            <a:br>
              <a:rPr lang="en-US" altLang="zh-CN" sz="3600" b="1" dirty="0" smtClean="0">
                <a:solidFill>
                  <a:schemeClr val="bg1"/>
                </a:solidFill>
                <a:latin typeface="微软雅黑" panose="020B0503020204020204" charset="-122"/>
                <a:ea typeface="微软雅黑" panose="020B0503020204020204" charset="-122"/>
              </a:rPr>
            </a:br>
            <a:r>
              <a:rPr lang="zh-CN" altLang="zh-CN" sz="6600" b="1" dirty="0">
                <a:solidFill>
                  <a:schemeClr val="bg1"/>
                </a:solidFill>
                <a:latin typeface="微软雅黑" panose="020B0503020204020204" charset="-122"/>
                <a:ea typeface="微软雅黑" panose="020B0503020204020204" charset="-122"/>
                <a:sym typeface="+mn-ea"/>
              </a:rPr>
              <a:t>第十六届挑战杯备赛工作</a:t>
            </a:r>
            <a:r>
              <a:rPr lang="en-US" altLang="zh-CN" sz="6600" b="1" dirty="0" smtClean="0">
                <a:solidFill>
                  <a:schemeClr val="bg1"/>
                </a:solidFill>
                <a:latin typeface="微软雅黑" panose="020B0503020204020204" charset="-122"/>
                <a:ea typeface="微软雅黑" panose="020B0503020204020204" charset="-122"/>
              </a:rPr>
              <a:t/>
            </a:r>
            <a:br>
              <a:rPr lang="en-US" altLang="zh-CN" sz="6600" b="1" dirty="0" smtClean="0">
                <a:solidFill>
                  <a:schemeClr val="bg1"/>
                </a:solidFill>
                <a:latin typeface="微软雅黑" panose="020B0503020204020204" charset="-122"/>
                <a:ea typeface="微软雅黑" panose="020B0503020204020204" charset="-122"/>
              </a:rPr>
            </a:br>
            <a:endParaRPr lang="en-US" altLang="zh-CN" sz="6600" b="1" dirty="0" smtClean="0">
              <a:solidFill>
                <a:schemeClr val="bg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98925" y="1057275"/>
            <a:ext cx="3265805" cy="1056005"/>
          </a:xfrm>
          <a:prstGeom prst="rect">
            <a:avLst/>
          </a:prstGeom>
        </p:spPr>
      </p:pic>
      <p:sp>
        <p:nvSpPr>
          <p:cNvPr id="4" name="文本框 3"/>
          <p:cNvSpPr txBox="1"/>
          <p:nvPr/>
        </p:nvSpPr>
        <p:spPr>
          <a:xfrm>
            <a:off x="5137150" y="4015740"/>
            <a:ext cx="2522855" cy="829945"/>
          </a:xfrm>
          <a:prstGeom prst="rect">
            <a:avLst/>
          </a:prstGeom>
          <a:noFill/>
        </p:spPr>
        <p:txBody>
          <a:bodyPr wrap="square" rtlCol="0">
            <a:spAutoFit/>
          </a:bodyPr>
          <a:lstStyle/>
          <a:p>
            <a:r>
              <a:rPr lang="en-US" altLang="zh-CN" sz="4800" dirty="0" smtClean="0">
                <a:solidFill>
                  <a:schemeClr val="bg1"/>
                </a:solidFill>
                <a:latin typeface="微软雅黑" panose="020B0503020204020204" charset="-122"/>
                <a:ea typeface="微软雅黑" panose="020B0503020204020204" charset="-122"/>
                <a:sym typeface="+mn-ea"/>
              </a:rPr>
              <a:t>工</a:t>
            </a:r>
            <a:r>
              <a:rPr lang="zh-CN" altLang="en-US" sz="4800" dirty="0" smtClean="0">
                <a:solidFill>
                  <a:schemeClr val="bg1"/>
                </a:solidFill>
                <a:latin typeface="微软雅黑" panose="020B0503020204020204" charset="-122"/>
                <a:ea typeface="微软雅黑" panose="020B0503020204020204" charset="-122"/>
                <a:sym typeface="+mn-ea"/>
              </a:rPr>
              <a:t>科版</a:t>
            </a:r>
            <a:endParaRPr lang="zh-CN" altLang="en-US"/>
          </a:p>
        </p:txBody>
      </p:sp>
      <p:sp>
        <p:nvSpPr>
          <p:cNvPr id="3" name="文本框 2"/>
          <p:cNvSpPr txBox="1"/>
          <p:nvPr/>
        </p:nvSpPr>
        <p:spPr>
          <a:xfrm>
            <a:off x="5284470" y="5258435"/>
            <a:ext cx="2432050" cy="583565"/>
          </a:xfrm>
          <a:prstGeom prst="rect">
            <a:avLst/>
          </a:prstGeom>
          <a:noFill/>
        </p:spPr>
        <p:txBody>
          <a:bodyPr wrap="square" rtlCol="0">
            <a:spAutoFit/>
          </a:bodyPr>
          <a:lstStyle/>
          <a:p>
            <a:r>
              <a:rPr lang="en-US" altLang="zh-CN" sz="3200" dirty="0" smtClean="0">
                <a:solidFill>
                  <a:schemeClr val="bg1"/>
                </a:solidFill>
                <a:latin typeface="微软雅黑" panose="020B0503020204020204" charset="-122"/>
                <a:ea typeface="微软雅黑" panose="020B0503020204020204" charset="-122"/>
                <a:sym typeface="+mn-ea"/>
              </a:rPr>
              <a:t>2018.04</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70025" y="291465"/>
            <a:ext cx="3559810" cy="115125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4" name="文本框 3"/>
          <p:cNvSpPr txBox="1"/>
          <p:nvPr/>
        </p:nvSpPr>
        <p:spPr>
          <a:xfrm>
            <a:off x="6952615" y="495935"/>
            <a:ext cx="3392170" cy="829945"/>
          </a:xfrm>
          <a:prstGeom prst="rect">
            <a:avLst/>
          </a:prstGeom>
          <a:noFill/>
        </p:spPr>
        <p:txBody>
          <a:bodyPr wrap="square" rtlCol="0">
            <a:spAutoFit/>
          </a:bodyPr>
          <a:lstStyle/>
          <a:p>
            <a:r>
              <a:rPr lang="zh-CN" altLang="en-US" sz="4800" b="1">
                <a:solidFill>
                  <a:schemeClr val="bg1"/>
                </a:solidFill>
                <a:latin typeface="微软雅黑" panose="020B0503020204020204" charset="-122"/>
                <a:ea typeface="微软雅黑" panose="020B0503020204020204" charset="-122"/>
              </a:rPr>
              <a:t>人才培养</a:t>
            </a:r>
          </a:p>
        </p:txBody>
      </p:sp>
      <p:grpSp>
        <p:nvGrpSpPr>
          <p:cNvPr id="22" name="组合 21"/>
          <p:cNvGrpSpPr/>
          <p:nvPr/>
        </p:nvGrpSpPr>
        <p:grpSpPr>
          <a:xfrm>
            <a:off x="2072005" y="1796415"/>
            <a:ext cx="9206230" cy="3780155"/>
            <a:chOff x="2320" y="2783"/>
            <a:chExt cx="14498" cy="5953"/>
          </a:xfrm>
        </p:grpSpPr>
        <p:sp>
          <p:nvSpPr>
            <p:cNvPr id="100" name="文本框 99"/>
            <p:cNvSpPr txBox="1"/>
            <p:nvPr/>
          </p:nvSpPr>
          <p:spPr>
            <a:xfrm>
              <a:off x="2320" y="2783"/>
              <a:ext cx="14498" cy="1016"/>
            </a:xfrm>
            <a:prstGeom prst="rect">
              <a:avLst/>
            </a:prstGeom>
            <a:noFill/>
            <a:ln w="9525">
              <a:noFill/>
            </a:ln>
          </p:spPr>
          <p:txBody>
            <a:bodyPr wrap="square">
              <a:spAutoFit/>
            </a:bodyPr>
            <a:lstStyle/>
            <a:p>
              <a:pPr indent="0"/>
              <a:r>
                <a:rPr lang="zh-CN" altLang="en-US" sz="3600" b="0">
                  <a:solidFill>
                    <a:schemeClr val="bg1"/>
                  </a:solidFill>
                  <a:latin typeface="微软雅黑" panose="020B0503020204020204" charset="-122"/>
                  <a:ea typeface="微软雅黑" panose="020B0503020204020204" charset="-122"/>
                  <a:cs typeface="DengXian" charset="0"/>
                </a:rPr>
                <a:t>本届挑战杯参赛团队的</a:t>
              </a:r>
              <a:r>
                <a:rPr lang="en-US" altLang="zh-CN" sz="3600" b="0">
                  <a:solidFill>
                    <a:schemeClr val="bg1"/>
                  </a:solidFill>
                  <a:latin typeface="微软雅黑" panose="020B0503020204020204" charset="-122"/>
                  <a:ea typeface="微软雅黑" panose="020B0503020204020204" charset="-122"/>
                  <a:cs typeface="DengXian" charset="0"/>
                </a:rPr>
                <a:t>22</a:t>
              </a:r>
              <a:r>
                <a:rPr lang="zh-CN" altLang="en-US" sz="3600" b="0">
                  <a:solidFill>
                    <a:schemeClr val="bg1"/>
                  </a:solidFill>
                  <a:latin typeface="微软雅黑" panose="020B0503020204020204" charset="-122"/>
                  <a:ea typeface="微软雅黑" panose="020B0503020204020204" charset="-122"/>
                  <a:cs typeface="DengXian" charset="0"/>
                </a:rPr>
                <a:t>名主力成员：</a:t>
              </a:r>
              <a:endParaRPr lang="en-US" altLang="zh-CN" sz="3200" b="0">
                <a:solidFill>
                  <a:schemeClr val="bg1"/>
                </a:solidFill>
                <a:latin typeface="微软雅黑" panose="020B0503020204020204" charset="-122"/>
                <a:ea typeface="微软雅黑" panose="020B0503020204020204" charset="-122"/>
                <a:cs typeface="DengXian" charset="0"/>
              </a:endParaRPr>
            </a:p>
          </p:txBody>
        </p:sp>
        <p:sp>
          <p:nvSpPr>
            <p:cNvPr id="7" name="椭圆 6"/>
            <p:cNvSpPr/>
            <p:nvPr/>
          </p:nvSpPr>
          <p:spPr>
            <a:xfrm>
              <a:off x="3131" y="5446"/>
              <a:ext cx="340" cy="340"/>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椭圆 13"/>
            <p:cNvSpPr/>
            <p:nvPr/>
          </p:nvSpPr>
          <p:spPr>
            <a:xfrm>
              <a:off x="3154" y="4298"/>
              <a:ext cx="340" cy="340"/>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椭圆 14"/>
            <p:cNvSpPr/>
            <p:nvPr/>
          </p:nvSpPr>
          <p:spPr>
            <a:xfrm>
              <a:off x="3131" y="6819"/>
              <a:ext cx="340" cy="340"/>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椭圆 15"/>
            <p:cNvSpPr/>
            <p:nvPr/>
          </p:nvSpPr>
          <p:spPr>
            <a:xfrm>
              <a:off x="3131" y="8058"/>
              <a:ext cx="340" cy="340"/>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文本框 16"/>
            <p:cNvSpPr txBox="1"/>
            <p:nvPr/>
          </p:nvSpPr>
          <p:spPr>
            <a:xfrm>
              <a:off x="3839" y="5108"/>
              <a:ext cx="8253" cy="1016"/>
            </a:xfrm>
            <a:prstGeom prst="rect">
              <a:avLst/>
            </a:prstGeom>
            <a:noFill/>
          </p:spPr>
          <p:txBody>
            <a:bodyPr wrap="square" rtlCol="0">
              <a:spAutoFit/>
            </a:bodyPr>
            <a:lstStyle/>
            <a:p>
              <a:pPr indent="0"/>
              <a:r>
                <a:rPr lang="en-US" altLang="zh-CN" sz="3600">
                  <a:solidFill>
                    <a:schemeClr val="bg1"/>
                  </a:solidFill>
                  <a:latin typeface="微软雅黑" panose="020B0503020204020204" charset="-122"/>
                  <a:ea typeface="微软雅黑" panose="020B0503020204020204" charset="-122"/>
                  <a:cs typeface="DengXian" charset="0"/>
                  <a:sym typeface="+mn-ea"/>
                </a:rPr>
                <a:t>22</a:t>
              </a:r>
              <a:r>
                <a:rPr lang="zh-CN" altLang="en-US" sz="3600">
                  <a:solidFill>
                    <a:schemeClr val="bg1"/>
                  </a:solidFill>
                  <a:latin typeface="微软雅黑" panose="020B0503020204020204" charset="-122"/>
                  <a:ea typeface="微软雅黑" panose="020B0503020204020204" charset="-122"/>
                  <a:cs typeface="DengXian" charset="0"/>
                  <a:sym typeface="+mn-ea"/>
                </a:rPr>
                <a:t>人保研和出国深造</a:t>
              </a:r>
              <a:endParaRPr lang="zh-CN" altLang="en-US" sz="3600" b="0">
                <a:solidFill>
                  <a:schemeClr val="bg1"/>
                </a:solidFill>
                <a:latin typeface="微软雅黑" panose="020B0503020204020204" charset="-122"/>
                <a:ea typeface="微软雅黑" panose="020B0503020204020204" charset="-122"/>
                <a:cs typeface="DengXian" charset="0"/>
                <a:sym typeface="+mn-ea"/>
              </a:endParaRPr>
            </a:p>
          </p:txBody>
        </p:sp>
        <p:sp>
          <p:nvSpPr>
            <p:cNvPr id="18" name="文本框 17"/>
            <p:cNvSpPr txBox="1"/>
            <p:nvPr/>
          </p:nvSpPr>
          <p:spPr>
            <a:xfrm>
              <a:off x="3908" y="7720"/>
              <a:ext cx="9117" cy="1016"/>
            </a:xfrm>
            <a:prstGeom prst="rect">
              <a:avLst/>
            </a:prstGeom>
            <a:noFill/>
          </p:spPr>
          <p:txBody>
            <a:bodyPr wrap="square" rtlCol="0">
              <a:spAutoFit/>
            </a:bodyPr>
            <a:lstStyle/>
            <a:p>
              <a:pPr indent="0"/>
              <a:r>
                <a:rPr lang="zh-CN" altLang="en-US" sz="3600">
                  <a:solidFill>
                    <a:schemeClr val="bg1"/>
                  </a:solidFill>
                  <a:latin typeface="微软雅黑" panose="020B0503020204020204" charset="-122"/>
                  <a:ea typeface="微软雅黑" panose="020B0503020204020204" charset="-122"/>
                  <a:cs typeface="DengXian" charset="0"/>
                  <a:sym typeface="+mn-ea"/>
                </a:rPr>
                <a:t>备赛期间申请专利</a:t>
              </a:r>
              <a:r>
                <a:rPr lang="en-US" altLang="zh-CN" sz="3600">
                  <a:solidFill>
                    <a:schemeClr val="bg1"/>
                  </a:solidFill>
                  <a:latin typeface="微软雅黑" panose="020B0503020204020204" charset="-122"/>
                  <a:ea typeface="微软雅黑" panose="020B0503020204020204" charset="-122"/>
                  <a:cs typeface="DengXian" charset="0"/>
                  <a:sym typeface="+mn-ea"/>
                </a:rPr>
                <a:t>19</a:t>
              </a:r>
              <a:r>
                <a:rPr lang="zh-CN" altLang="en-US" sz="3600">
                  <a:solidFill>
                    <a:schemeClr val="bg1"/>
                  </a:solidFill>
                  <a:latin typeface="微软雅黑" panose="020B0503020204020204" charset="-122"/>
                  <a:ea typeface="微软雅黑" panose="020B0503020204020204" charset="-122"/>
                  <a:cs typeface="DengXian" charset="0"/>
                  <a:sym typeface="+mn-ea"/>
                </a:rPr>
                <a:t>项</a:t>
              </a:r>
            </a:p>
          </p:txBody>
        </p:sp>
        <p:sp>
          <p:nvSpPr>
            <p:cNvPr id="19" name="文本框 18"/>
            <p:cNvSpPr txBox="1"/>
            <p:nvPr/>
          </p:nvSpPr>
          <p:spPr>
            <a:xfrm>
              <a:off x="3906" y="6504"/>
              <a:ext cx="12497" cy="1016"/>
            </a:xfrm>
            <a:prstGeom prst="rect">
              <a:avLst/>
            </a:prstGeom>
            <a:noFill/>
          </p:spPr>
          <p:txBody>
            <a:bodyPr wrap="square" rtlCol="0">
              <a:spAutoFit/>
            </a:bodyPr>
            <a:lstStyle/>
            <a:p>
              <a:pPr indent="0"/>
              <a:r>
                <a:rPr lang="zh-CN" altLang="en-US" sz="3600">
                  <a:solidFill>
                    <a:schemeClr val="bg1"/>
                  </a:solidFill>
                  <a:latin typeface="微软雅黑" panose="020B0503020204020204" charset="-122"/>
                  <a:ea typeface="微软雅黑" panose="020B0503020204020204" charset="-122"/>
                  <a:cs typeface="DengXian" charset="0"/>
                  <a:sym typeface="+mn-ea"/>
                </a:rPr>
                <a:t>备赛期间发表</a:t>
              </a:r>
              <a:r>
                <a:rPr lang="en-US" altLang="zh-CN" sz="3600">
                  <a:solidFill>
                    <a:schemeClr val="bg1"/>
                  </a:solidFill>
                  <a:latin typeface="微软雅黑" panose="020B0503020204020204" charset="-122"/>
                  <a:ea typeface="微软雅黑" panose="020B0503020204020204" charset="-122"/>
                  <a:cs typeface="Helvetica Neue" charset="0"/>
                  <a:sym typeface="+mn-ea"/>
                </a:rPr>
                <a:t>SCI</a:t>
              </a:r>
              <a:r>
                <a:rPr lang="zh-CN" altLang="en-US" sz="3600">
                  <a:solidFill>
                    <a:schemeClr val="bg1"/>
                  </a:solidFill>
                  <a:latin typeface="微软雅黑" panose="020B0503020204020204" charset="-122"/>
                  <a:ea typeface="微软雅黑" panose="020B0503020204020204" charset="-122"/>
                  <a:cs typeface="DengXian" charset="0"/>
                  <a:sym typeface="+mn-ea"/>
                </a:rPr>
                <a:t>、</a:t>
              </a:r>
              <a:r>
                <a:rPr lang="en-US" altLang="zh-CN" sz="3600">
                  <a:solidFill>
                    <a:schemeClr val="bg1"/>
                  </a:solidFill>
                  <a:latin typeface="微软雅黑" panose="020B0503020204020204" charset="-122"/>
                  <a:ea typeface="微软雅黑" panose="020B0503020204020204" charset="-122"/>
                  <a:cs typeface="Helvetica Neue" charset="0"/>
                  <a:sym typeface="+mn-ea"/>
                </a:rPr>
                <a:t>EI</a:t>
              </a:r>
              <a:r>
                <a:rPr lang="zh-CN" altLang="en-US" sz="3600">
                  <a:solidFill>
                    <a:schemeClr val="bg1"/>
                  </a:solidFill>
                  <a:latin typeface="微软雅黑" panose="020B0503020204020204" charset="-122"/>
                  <a:ea typeface="微软雅黑" panose="020B0503020204020204" charset="-122"/>
                  <a:cs typeface="DengXian" charset="0"/>
                  <a:sym typeface="+mn-ea"/>
                </a:rPr>
                <a:t>论文</a:t>
              </a:r>
              <a:r>
                <a:rPr lang="en-US" altLang="zh-CN" sz="3600">
                  <a:solidFill>
                    <a:schemeClr val="bg1"/>
                  </a:solidFill>
                  <a:latin typeface="微软雅黑" panose="020B0503020204020204" charset="-122"/>
                  <a:ea typeface="微软雅黑" panose="020B0503020204020204" charset="-122"/>
                  <a:cs typeface="DengXian" charset="0"/>
                  <a:sym typeface="+mn-ea"/>
                </a:rPr>
                <a:t>23</a:t>
              </a:r>
              <a:r>
                <a:rPr lang="zh-CN" altLang="en-US" sz="3600">
                  <a:solidFill>
                    <a:schemeClr val="bg1"/>
                  </a:solidFill>
                  <a:latin typeface="微软雅黑" panose="020B0503020204020204" charset="-122"/>
                  <a:ea typeface="微软雅黑" panose="020B0503020204020204" charset="-122"/>
                  <a:cs typeface="DengXian" charset="0"/>
                  <a:sym typeface="+mn-ea"/>
                </a:rPr>
                <a:t>篇</a:t>
              </a:r>
            </a:p>
          </p:txBody>
        </p:sp>
        <p:sp>
          <p:nvSpPr>
            <p:cNvPr id="20" name="文本框 19"/>
            <p:cNvSpPr txBox="1"/>
            <p:nvPr/>
          </p:nvSpPr>
          <p:spPr>
            <a:xfrm>
              <a:off x="3885" y="3960"/>
              <a:ext cx="8579" cy="1016"/>
            </a:xfrm>
            <a:prstGeom prst="rect">
              <a:avLst/>
            </a:prstGeom>
            <a:noFill/>
          </p:spPr>
          <p:txBody>
            <a:bodyPr wrap="square" rtlCol="0">
              <a:spAutoFit/>
            </a:bodyPr>
            <a:lstStyle/>
            <a:p>
              <a:r>
                <a:rPr lang="zh-CN" altLang="en-US" sz="3600">
                  <a:solidFill>
                    <a:schemeClr val="bg1"/>
                  </a:solidFill>
                  <a:latin typeface="微软雅黑" panose="020B0503020204020204" charset="-122"/>
                  <a:ea typeface="微软雅黑" panose="020B0503020204020204" charset="-122"/>
                  <a:cs typeface="DengXian" charset="0"/>
                  <a:sym typeface="+mn-ea"/>
                </a:rPr>
                <a:t>平均绩点</a:t>
              </a:r>
              <a:r>
                <a:rPr lang="en-US" altLang="zh-CN" sz="3600">
                  <a:solidFill>
                    <a:schemeClr val="bg1"/>
                  </a:solidFill>
                  <a:latin typeface="微软雅黑" panose="020B0503020204020204" charset="-122"/>
                  <a:ea typeface="微软雅黑" panose="020B0503020204020204" charset="-122"/>
                  <a:cs typeface="DengXian" charset="0"/>
                  <a:sym typeface="+mn-ea"/>
                </a:rPr>
                <a:t>4.02</a:t>
              </a: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1230" y="247650"/>
            <a:ext cx="3559810" cy="115125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1160780" y="989965"/>
            <a:ext cx="11897360" cy="6000750"/>
          </a:xfrm>
          <a:prstGeom prst="rect">
            <a:avLst/>
          </a:prstGeom>
        </p:spPr>
        <p:txBody>
          <a:bodyPr wrap="square">
            <a:spAutoFit/>
          </a:bodyPr>
          <a:lstStyle/>
          <a:p>
            <a:pPr indent="355600" algn="just">
              <a:lnSpc>
                <a:spcPct val="150000"/>
              </a:lnSpc>
              <a:spcAft>
                <a:spcPts val="0"/>
              </a:spcAft>
            </a:pPr>
            <a:endPar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提前选拔优秀本科生进入课题组</a:t>
            </a:r>
          </a:p>
          <a:p>
            <a:pPr indent="355600" algn="just" fontAlgn="auto">
              <a:lnSpc>
                <a:spcPct val="150000"/>
              </a:lnSpc>
              <a:spcAft>
                <a:spcPts val="0"/>
              </a:spcAft>
            </a:pP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特等奖获得者</a:t>
            </a:r>
            <a:r>
              <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潘强</a:t>
            </a: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、刘志博进入游雨濛老师课题组直博</a:t>
            </a:r>
          </a:p>
          <a:p>
            <a:pPr indent="355600" algn="just" fontAlgn="auto">
              <a:lnSpc>
                <a:spcPct val="150000"/>
              </a:lnSpc>
              <a:spcAft>
                <a:spcPts val="0"/>
              </a:spcAft>
            </a:pP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特等奖获得者</a:t>
            </a:r>
            <a:r>
              <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高君</a:t>
            </a: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慧、曹凡、张梦娇、</a:t>
            </a:r>
            <a:r>
              <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刘祺</a:t>
            </a: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、李坤等进入金石老师课题组读研</a:t>
            </a:r>
          </a:p>
          <a:p>
            <a:pPr indent="355600" algn="just" fontAlgn="auto">
              <a:lnSpc>
                <a:spcPct val="150000"/>
              </a:lnSpc>
              <a:spcAft>
                <a:spcPts val="0"/>
              </a:spcAft>
            </a:pP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一等奖获得者胡素芸、曾鑫等进入宋爱国老师课题组</a:t>
            </a:r>
          </a:p>
          <a:p>
            <a:pPr indent="355600" algn="just">
              <a:lnSpc>
                <a:spcPct val="150000"/>
              </a:lnSpc>
              <a:spcAft>
                <a:spcPts val="0"/>
              </a:spcAft>
            </a:pPr>
            <a:endPar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a:lnSpc>
                <a:spcPct val="150000"/>
              </a:lnSpc>
              <a:spcAft>
                <a:spcPts val="0"/>
              </a:spcAft>
            </a:pPr>
            <a:r>
              <a:rPr 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人才梯队建设</a:t>
            </a:r>
          </a:p>
          <a:p>
            <a:pPr indent="355600" algn="just">
              <a:lnSpc>
                <a:spcPct val="150000"/>
              </a:lnSpc>
              <a:spcAft>
                <a:spcPts val="0"/>
              </a:spcAft>
            </a:pP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大二开始进入课题组的学生，比一般的博士、研究生在课题组多待近三年的时间</a:t>
            </a:r>
          </a:p>
          <a:p>
            <a:pPr indent="355600" algn="just">
              <a:lnSpc>
                <a:spcPct val="150000"/>
              </a:lnSpc>
              <a:spcAft>
                <a:spcPts val="0"/>
              </a:spcAft>
            </a:pP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形成</a:t>
            </a:r>
            <a:r>
              <a:rPr lang="en-US"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博士</a:t>
            </a:r>
            <a:r>
              <a:rPr lang="en-US"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lang="zh-CN" altLang="en-US"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硕士</a:t>
            </a:r>
            <a:r>
              <a:rPr lang="en-US"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lang="zh-CN" altLang="en-US"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本科生</a:t>
            </a:r>
            <a:r>
              <a:rPr lang="en-US"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lang="zh-CN" altLang="en-US"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三个层次有机结合的人才梯队</a:t>
            </a:r>
          </a:p>
          <a:p>
            <a:pPr indent="355600" algn="just">
              <a:lnSpc>
                <a:spcPct val="150000"/>
              </a:lnSpc>
              <a:spcAft>
                <a:spcPts val="0"/>
              </a:spcAft>
            </a:pPr>
            <a:r>
              <a:rPr 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完成本届比赛后又可以指导参加下一届挑战杯的学弟学妹们，形成良性循环。</a:t>
            </a:r>
            <a:endPar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endPar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endParaRPr altLang="zh-CN" sz="2000"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sp>
        <p:nvSpPr>
          <p:cNvPr id="4" name="文本框 3"/>
          <p:cNvSpPr txBox="1"/>
          <p:nvPr/>
        </p:nvSpPr>
        <p:spPr>
          <a:xfrm>
            <a:off x="6485890" y="422910"/>
            <a:ext cx="3089275" cy="829945"/>
          </a:xfrm>
          <a:prstGeom prst="rect">
            <a:avLst/>
          </a:prstGeom>
          <a:noFill/>
        </p:spPr>
        <p:txBody>
          <a:bodyPr wrap="square" rtlCol="0">
            <a:spAutoFit/>
          </a:bodyPr>
          <a:lstStyle/>
          <a:p>
            <a:r>
              <a:rPr lang="zh-CN" altLang="en-US" sz="4800" b="1">
                <a:solidFill>
                  <a:schemeClr val="bg1"/>
                </a:solidFill>
                <a:latin typeface="微软雅黑" panose="020B0503020204020204" charset="-122"/>
                <a:ea typeface="微软雅黑" panose="020B0503020204020204" charset="-122"/>
              </a:rPr>
              <a:t>人才培养</a:t>
            </a:r>
          </a:p>
        </p:txBody>
      </p:sp>
      <p:sp>
        <p:nvSpPr>
          <p:cNvPr id="8" name="椭圆 7"/>
          <p:cNvSpPr/>
          <p:nvPr/>
        </p:nvSpPr>
        <p:spPr>
          <a:xfrm>
            <a:off x="1710690" y="2310765"/>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椭圆 8"/>
          <p:cNvSpPr/>
          <p:nvPr/>
        </p:nvSpPr>
        <p:spPr>
          <a:xfrm>
            <a:off x="1714500" y="2772410"/>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椭圆 9"/>
          <p:cNvSpPr/>
          <p:nvPr/>
        </p:nvSpPr>
        <p:spPr>
          <a:xfrm>
            <a:off x="1714500" y="3235960"/>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椭圆 10"/>
          <p:cNvSpPr/>
          <p:nvPr/>
        </p:nvSpPr>
        <p:spPr>
          <a:xfrm>
            <a:off x="1714500" y="5737225"/>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椭圆 11"/>
          <p:cNvSpPr/>
          <p:nvPr/>
        </p:nvSpPr>
        <p:spPr>
          <a:xfrm>
            <a:off x="1714500" y="4796155"/>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椭圆 12"/>
          <p:cNvSpPr/>
          <p:nvPr/>
        </p:nvSpPr>
        <p:spPr>
          <a:xfrm>
            <a:off x="1710690" y="5270500"/>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65555" y="247650"/>
            <a:ext cx="3439160" cy="98996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1163320" y="1379220"/>
            <a:ext cx="10286365" cy="953135"/>
          </a:xfrm>
          <a:prstGeom prst="rect">
            <a:avLst/>
          </a:prstGeom>
        </p:spPr>
        <p:txBody>
          <a:bodyPr wrap="square">
            <a:spAutoFit/>
          </a:bodyPr>
          <a:lstStyle/>
          <a:p>
            <a:pPr indent="355600" algn="just" fontAlgn="auto">
              <a:lnSpc>
                <a:spcPct val="100000"/>
              </a:lnSpc>
              <a:spcAft>
                <a:spcPts val="0"/>
              </a:spcAft>
            </a:pPr>
            <a:r>
              <a:rPr lang="zh-CN" alt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时任江苏省省委书记李强，时任江苏省副省长张敬华、团省委书记司勇等领导多次参观比赛项目。</a:t>
            </a:r>
            <a:endParaRPr alt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endParaRPr>
          </a:p>
        </p:txBody>
      </p:sp>
      <p:sp>
        <p:nvSpPr>
          <p:cNvPr id="4" name="文本框 3"/>
          <p:cNvSpPr txBox="1"/>
          <p:nvPr/>
        </p:nvSpPr>
        <p:spPr>
          <a:xfrm>
            <a:off x="5492115" y="426085"/>
            <a:ext cx="5062220"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上级领导的关心</a:t>
            </a:r>
          </a:p>
        </p:txBody>
      </p:sp>
      <p:pic>
        <p:nvPicPr>
          <p:cNvPr id="7" name="图片 6" descr="364579444245977790"/>
          <p:cNvPicPr>
            <a:picLocks noChangeAspect="1"/>
          </p:cNvPicPr>
          <p:nvPr/>
        </p:nvPicPr>
        <p:blipFill>
          <a:blip r:embed="rId4" cstate="print"/>
          <a:stretch>
            <a:fillRect/>
          </a:stretch>
        </p:blipFill>
        <p:spPr>
          <a:xfrm>
            <a:off x="6628130" y="2499995"/>
            <a:ext cx="4937125" cy="3686175"/>
          </a:xfrm>
          <a:prstGeom prst="rect">
            <a:avLst/>
          </a:prstGeom>
        </p:spPr>
      </p:pic>
      <p:grpSp>
        <p:nvGrpSpPr>
          <p:cNvPr id="13" name="组合 12"/>
          <p:cNvGrpSpPr/>
          <p:nvPr/>
        </p:nvGrpSpPr>
        <p:grpSpPr>
          <a:xfrm>
            <a:off x="8004175" y="6434455"/>
            <a:ext cx="2882900" cy="368300"/>
            <a:chOff x="2783" y="10121"/>
            <a:chExt cx="4540" cy="580"/>
          </a:xfrm>
        </p:grpSpPr>
        <p:sp>
          <p:nvSpPr>
            <p:cNvPr id="9" name="文本框 8"/>
            <p:cNvSpPr txBox="1"/>
            <p:nvPr/>
          </p:nvSpPr>
          <p:spPr>
            <a:xfrm>
              <a:off x="3085" y="10121"/>
              <a:ext cx="4238" cy="58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张敬华参观比赛项目</a:t>
              </a:r>
            </a:p>
          </p:txBody>
        </p:sp>
        <p:sp>
          <p:nvSpPr>
            <p:cNvPr id="11" name="等腰三角形 10"/>
            <p:cNvSpPr/>
            <p:nvPr/>
          </p:nvSpPr>
          <p:spPr>
            <a:xfrm>
              <a:off x="2783" y="10280"/>
              <a:ext cx="263" cy="24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17" name="组合 16"/>
          <p:cNvGrpSpPr/>
          <p:nvPr/>
        </p:nvGrpSpPr>
        <p:grpSpPr>
          <a:xfrm>
            <a:off x="2700655" y="6434455"/>
            <a:ext cx="2242714" cy="368300"/>
            <a:chOff x="12683" y="10144"/>
            <a:chExt cx="4236" cy="580"/>
          </a:xfrm>
        </p:grpSpPr>
        <p:sp>
          <p:nvSpPr>
            <p:cNvPr id="10" name="文本框 9"/>
            <p:cNvSpPr txBox="1"/>
            <p:nvPr/>
          </p:nvSpPr>
          <p:spPr>
            <a:xfrm>
              <a:off x="12920" y="10144"/>
              <a:ext cx="3999" cy="58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李强参观比赛项目</a:t>
              </a:r>
            </a:p>
          </p:txBody>
        </p:sp>
        <p:sp>
          <p:nvSpPr>
            <p:cNvPr id="12" name="等腰三角形 11"/>
            <p:cNvSpPr/>
            <p:nvPr/>
          </p:nvSpPr>
          <p:spPr>
            <a:xfrm>
              <a:off x="12683" y="10314"/>
              <a:ext cx="263" cy="24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8" name="图片 17" descr="微信图片_20180403212618"/>
          <p:cNvPicPr>
            <a:picLocks noChangeAspect="1"/>
          </p:cNvPicPr>
          <p:nvPr/>
        </p:nvPicPr>
        <p:blipFill>
          <a:blip r:embed="rId5" cstate="print"/>
          <a:stretch>
            <a:fillRect/>
          </a:stretch>
        </p:blipFill>
        <p:spPr>
          <a:xfrm>
            <a:off x="1057910" y="2400300"/>
            <a:ext cx="5410835" cy="391922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3975" y="291465"/>
            <a:ext cx="3165475" cy="94742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754380" y="1383030"/>
            <a:ext cx="11000740" cy="737235"/>
          </a:xfrm>
          <a:prstGeom prst="rect">
            <a:avLst/>
          </a:prstGeom>
        </p:spPr>
        <p:txBody>
          <a:bodyPr wrap="square">
            <a:spAutoFit/>
          </a:bodyPr>
          <a:lstStyle/>
          <a:p>
            <a:pPr indent="355600" algn="just">
              <a:lnSpc>
                <a:spcPct val="150000"/>
              </a:lnSpc>
              <a:spcAft>
                <a:spcPts val="0"/>
              </a:spcAft>
            </a:pPr>
            <a:r>
              <a:rPr alt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易红</a:t>
            </a:r>
            <a:r>
              <a:rPr 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书记、张广军校长、</a:t>
            </a:r>
            <a:r>
              <a:rPr alt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郑家茂</a:t>
            </a:r>
            <a:r>
              <a:rPr 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书记</a:t>
            </a:r>
            <a:r>
              <a:rPr lang="zh-CN" alt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多次探望备赛的老师同学们</a:t>
            </a:r>
          </a:p>
        </p:txBody>
      </p:sp>
      <p:sp>
        <p:nvSpPr>
          <p:cNvPr id="4" name="文本框 3"/>
          <p:cNvSpPr txBox="1"/>
          <p:nvPr/>
        </p:nvSpPr>
        <p:spPr>
          <a:xfrm>
            <a:off x="5404485" y="422910"/>
            <a:ext cx="4743450" cy="829945"/>
          </a:xfrm>
          <a:prstGeom prst="rect">
            <a:avLst/>
          </a:prstGeom>
          <a:noFill/>
        </p:spPr>
        <p:txBody>
          <a:bodyPr wrap="square" rtlCol="0">
            <a:spAutoFit/>
          </a:bodyPr>
          <a:lstStyle/>
          <a:p>
            <a:r>
              <a:rPr lang="zh-CN" altLang="en-US" sz="4800" b="1">
                <a:solidFill>
                  <a:schemeClr val="bg1"/>
                </a:solidFill>
                <a:latin typeface="微软雅黑" panose="020B0503020204020204" charset="-122"/>
                <a:ea typeface="微软雅黑" panose="020B0503020204020204" charset="-122"/>
              </a:rPr>
              <a:t>上级领导的关心</a:t>
            </a:r>
          </a:p>
        </p:txBody>
      </p:sp>
      <p:pic>
        <p:nvPicPr>
          <p:cNvPr id="7" name="图片 6" descr="449163675907581984"/>
          <p:cNvPicPr>
            <a:picLocks noChangeAspect="1"/>
          </p:cNvPicPr>
          <p:nvPr/>
        </p:nvPicPr>
        <p:blipFill>
          <a:blip r:embed="rId4" cstate="print"/>
          <a:stretch>
            <a:fillRect/>
          </a:stretch>
        </p:blipFill>
        <p:spPr>
          <a:xfrm>
            <a:off x="584835" y="2329180"/>
            <a:ext cx="5862955" cy="4041140"/>
          </a:xfrm>
          <a:prstGeom prst="rect">
            <a:avLst/>
          </a:prstGeom>
        </p:spPr>
      </p:pic>
      <p:pic>
        <p:nvPicPr>
          <p:cNvPr id="8" name="图片 7" descr="IMG_2185"/>
          <p:cNvPicPr>
            <a:picLocks noChangeAspect="1"/>
          </p:cNvPicPr>
          <p:nvPr/>
        </p:nvPicPr>
        <p:blipFill>
          <a:blip r:embed="rId5" cstate="print"/>
          <a:stretch>
            <a:fillRect/>
          </a:stretch>
        </p:blipFill>
        <p:spPr>
          <a:xfrm>
            <a:off x="6586855" y="2450465"/>
            <a:ext cx="5267960" cy="3797935"/>
          </a:xfrm>
          <a:prstGeom prst="rect">
            <a:avLst/>
          </a:prstGeom>
        </p:spPr>
      </p:pic>
      <p:sp>
        <p:nvSpPr>
          <p:cNvPr id="9" name="文本框 8"/>
          <p:cNvSpPr txBox="1"/>
          <p:nvPr/>
        </p:nvSpPr>
        <p:spPr>
          <a:xfrm>
            <a:off x="1360170" y="6456045"/>
            <a:ext cx="4469765"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张广军校长慰问暑期在学校备赛的同学们</a:t>
            </a:r>
          </a:p>
        </p:txBody>
      </p:sp>
      <p:sp>
        <p:nvSpPr>
          <p:cNvPr id="10" name="文本框 9"/>
          <p:cNvSpPr txBox="1"/>
          <p:nvPr/>
        </p:nvSpPr>
        <p:spPr>
          <a:xfrm>
            <a:off x="7901305" y="6457950"/>
            <a:ext cx="3421380" cy="36830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郑家茂副书记参观比赛项目</a:t>
            </a:r>
          </a:p>
        </p:txBody>
      </p:sp>
      <p:sp>
        <p:nvSpPr>
          <p:cNvPr id="11" name="等腰三角形 10"/>
          <p:cNvSpPr/>
          <p:nvPr/>
        </p:nvSpPr>
        <p:spPr>
          <a:xfrm>
            <a:off x="1163955" y="6563360"/>
            <a:ext cx="167005" cy="15240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等腰三角形 11"/>
          <p:cNvSpPr/>
          <p:nvPr/>
        </p:nvSpPr>
        <p:spPr>
          <a:xfrm>
            <a:off x="7738110" y="6548755"/>
            <a:ext cx="167005" cy="15240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9385" y="521970"/>
            <a:ext cx="3559810" cy="115125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1022985" y="2106295"/>
            <a:ext cx="10484485" cy="2399665"/>
          </a:xfrm>
          <a:prstGeom prst="rect">
            <a:avLst/>
          </a:prstGeom>
        </p:spPr>
        <p:txBody>
          <a:bodyPr wrap="square">
            <a:spAutoFit/>
          </a:bodyPr>
          <a:lstStyle/>
          <a:p>
            <a:pPr indent="355600" algn="just">
              <a:lnSpc>
                <a:spcPct val="150000"/>
              </a:lnSpc>
              <a:spcAft>
                <a:spcPts val="0"/>
              </a:spcAft>
            </a:pPr>
            <a:r>
              <a:rPr 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每个参赛项目都能得到充足的经费支持</a:t>
            </a:r>
          </a:p>
          <a:p>
            <a:pPr indent="355600" algn="just">
              <a:lnSpc>
                <a:spcPct val="150000"/>
              </a:lnSpc>
              <a:spcAft>
                <a:spcPts val="0"/>
              </a:spcAft>
            </a:pPr>
            <a:r>
              <a:rPr 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进入国赛的每个人文类项目可获得</a:t>
            </a:r>
            <a:r>
              <a:rPr lang="en-US" altLang="zh-CN" sz="36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10</a:t>
            </a:r>
            <a:r>
              <a:rPr lang="zh-CN" altLang="en-US" sz="36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万元</a:t>
            </a:r>
            <a:r>
              <a:rPr lang="zh-CN" altLang="en-US"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以上的经费</a:t>
            </a:r>
          </a:p>
          <a:p>
            <a:pPr indent="355600" algn="just">
              <a:lnSpc>
                <a:spcPct val="150000"/>
              </a:lnSpc>
              <a:spcAft>
                <a:spcPts val="0"/>
              </a:spcAft>
            </a:pPr>
            <a:r>
              <a:rPr 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进入国赛的每个</a:t>
            </a:r>
            <a:r>
              <a:rPr alt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工科</a:t>
            </a:r>
            <a:r>
              <a:rPr lang="zh-CN"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类项目可获得</a:t>
            </a:r>
            <a:r>
              <a:rPr altLang="zh-CN" sz="36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3</a:t>
            </a:r>
            <a:r>
              <a:rPr lang="en-US" sz="36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0</a:t>
            </a:r>
            <a:r>
              <a:rPr lang="zh-CN" altLang="en-US" sz="36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万元</a:t>
            </a:r>
            <a:r>
              <a:rPr lang="zh-CN" altLang="en-US" sz="28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以上的经费</a:t>
            </a:r>
          </a:p>
        </p:txBody>
      </p:sp>
      <p:sp>
        <p:nvSpPr>
          <p:cNvPr id="4" name="文本框 3"/>
          <p:cNvSpPr txBox="1"/>
          <p:nvPr/>
        </p:nvSpPr>
        <p:spPr>
          <a:xfrm>
            <a:off x="5578475" y="682625"/>
            <a:ext cx="6734175" cy="829945"/>
          </a:xfrm>
          <a:prstGeom prst="rect">
            <a:avLst/>
          </a:prstGeom>
          <a:noFill/>
        </p:spPr>
        <p:txBody>
          <a:bodyPr wrap="square" rtlCol="0">
            <a:spAutoFit/>
          </a:bodyPr>
          <a:lstStyle/>
          <a:p>
            <a:r>
              <a:rPr lang="zh-CN" altLang="en-US" sz="4800" b="1">
                <a:solidFill>
                  <a:schemeClr val="bg1"/>
                </a:solidFill>
                <a:latin typeface="微软雅黑" panose="020B0503020204020204" charset="-122"/>
                <a:ea typeface="微软雅黑" panose="020B0503020204020204" charset="-122"/>
              </a:rPr>
              <a:t>充足的经费支持</a:t>
            </a:r>
          </a:p>
        </p:txBody>
      </p:sp>
      <p:sp>
        <p:nvSpPr>
          <p:cNvPr id="10" name="椭圆 9"/>
          <p:cNvSpPr/>
          <p:nvPr/>
        </p:nvSpPr>
        <p:spPr>
          <a:xfrm>
            <a:off x="1445260" y="3189605"/>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椭圆 6"/>
          <p:cNvSpPr/>
          <p:nvPr/>
        </p:nvSpPr>
        <p:spPr>
          <a:xfrm>
            <a:off x="1459865" y="4020820"/>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030" y="5949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1879600" y="2738755"/>
            <a:ext cx="8999220" cy="1014730"/>
          </a:xfrm>
          <a:prstGeom prst="rect">
            <a:avLst/>
          </a:prstGeom>
          <a:noFill/>
        </p:spPr>
        <p:txBody>
          <a:bodyPr wrap="square" rtlCol="0">
            <a:spAutoFit/>
          </a:bodyPr>
          <a:lstStyle/>
          <a:p>
            <a:r>
              <a:rPr lang="en-US" altLang="zh-CN" sz="6000" b="1">
                <a:solidFill>
                  <a:schemeClr val="bg1"/>
                </a:solidFill>
                <a:latin typeface="Algerian" panose="04020705040A02060702" charset="0"/>
                <a:ea typeface="微软雅黑" panose="020B0503020204020204" charset="-122"/>
              </a:rPr>
              <a:t>3.</a:t>
            </a:r>
            <a:r>
              <a:rPr lang="zh-CN" altLang="en-US" sz="6000" b="1">
                <a:solidFill>
                  <a:schemeClr val="bg1"/>
                </a:solidFill>
                <a:latin typeface="Algerian" panose="04020705040A02060702" charset="0"/>
                <a:ea typeface="微软雅黑" panose="020B0503020204020204" charset="-122"/>
              </a:rPr>
              <a:t>从评审标准看</a:t>
            </a:r>
            <a:r>
              <a:rPr lang="zh-CN" altLang="en-US" sz="6000" b="1">
                <a:solidFill>
                  <a:schemeClr val="bg1"/>
                </a:solidFill>
                <a:latin typeface="微软雅黑" panose="020B0503020204020204" charset="-122"/>
                <a:ea typeface="微软雅黑" panose="020B0503020204020204" charset="-122"/>
              </a:rPr>
              <a:t>备赛重点</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895" y="135255"/>
            <a:ext cx="3657600" cy="10293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318135" y="1157605"/>
            <a:ext cx="5598795" cy="5446395"/>
          </a:xfrm>
          <a:prstGeom prst="rect">
            <a:avLst/>
          </a:prstGeom>
        </p:spPr>
        <p:txBody>
          <a:bodyPr wrap="square">
            <a:spAutoFit/>
          </a:bodyPr>
          <a:lstStyle/>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科学性：（占30%）</a:t>
            </a:r>
          </a:p>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技术意义                （15%）</a:t>
            </a:r>
          </a:p>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技术方案最佳化      （15%）</a:t>
            </a:r>
          </a:p>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先进性：（占30%）</a:t>
            </a:r>
          </a:p>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先进程度                （10%）</a:t>
            </a:r>
          </a:p>
          <a:p>
            <a:pPr indent="355600" algn="just" fontAlgn="auto">
              <a:lnSpc>
                <a:spcPct val="20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自主创新与难度      （20%）</a:t>
            </a:r>
            <a:endParaRPr lang="zh-CN" altLang="zh-CN" sz="2800" b="1" kern="100" dirty="0">
              <a:solidFill>
                <a:schemeClr val="bg1"/>
              </a:solidFill>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20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现实意义：（占40%）</a:t>
            </a:r>
          </a:p>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效益与可持续发展   （30%）</a:t>
            </a:r>
          </a:p>
          <a:p>
            <a:pPr indent="355600" algn="just">
              <a:lnSpc>
                <a:spcPct val="150000"/>
              </a:lnSpc>
              <a:spcAft>
                <a:spcPts val="0"/>
              </a:spcAft>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成熟程度                （10%）</a:t>
            </a:r>
          </a:p>
        </p:txBody>
      </p:sp>
      <p:sp>
        <p:nvSpPr>
          <p:cNvPr id="4" name="文本框 3"/>
          <p:cNvSpPr txBox="1"/>
          <p:nvPr/>
        </p:nvSpPr>
        <p:spPr>
          <a:xfrm>
            <a:off x="4718685" y="368300"/>
            <a:ext cx="6918960" cy="768350"/>
          </a:xfrm>
          <a:prstGeom prst="rect">
            <a:avLst/>
          </a:prstGeom>
          <a:noFill/>
        </p:spPr>
        <p:txBody>
          <a:bodyPr wrap="square" rtlCol="0">
            <a:spAutoFit/>
          </a:bodyPr>
          <a:lstStyle/>
          <a:p>
            <a:r>
              <a:rPr lang="zh-CN" altLang="en-US" sz="4400" b="1">
                <a:solidFill>
                  <a:schemeClr val="bg1"/>
                </a:solidFill>
                <a:latin typeface="微软雅黑" panose="020B0503020204020204" charset="-122"/>
                <a:ea typeface="微软雅黑" panose="020B0503020204020204" charset="-122"/>
              </a:rPr>
              <a:t>科技发明制作类评审标准</a:t>
            </a:r>
          </a:p>
        </p:txBody>
      </p:sp>
      <p:sp>
        <p:nvSpPr>
          <p:cNvPr id="7" name="文本框 6"/>
          <p:cNvSpPr txBox="1"/>
          <p:nvPr/>
        </p:nvSpPr>
        <p:spPr>
          <a:xfrm>
            <a:off x="6365875" y="3734435"/>
            <a:ext cx="5426710" cy="2861310"/>
          </a:xfrm>
          <a:prstGeom prst="rect">
            <a:avLst/>
          </a:prstGeom>
          <a:noFill/>
        </p:spPr>
        <p:txBody>
          <a:bodyPr wrap="square" rtlCol="0">
            <a:spAutoFit/>
          </a:bodyPr>
          <a:lstStyle/>
          <a:p>
            <a:pPr indent="355600" algn="just">
              <a:lnSpc>
                <a:spcPct val="150000"/>
              </a:lnSpc>
              <a:spcAft>
                <a:spcPts val="0"/>
              </a:spcAft>
              <a:buNone/>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实际应用价值和产业化更加重要</a:t>
            </a:r>
          </a:p>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  申报书、作品书中要体现作品的</a:t>
            </a:r>
          </a:p>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  产业化程度和经济效益</a:t>
            </a:r>
          </a:p>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  成熟的装置、合作意向书、第三</a:t>
            </a:r>
          </a:p>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  方机构的测评都是有利的证明</a:t>
            </a:r>
          </a:p>
        </p:txBody>
      </p:sp>
      <p:sp>
        <p:nvSpPr>
          <p:cNvPr id="9" name="文本框 8"/>
          <p:cNvSpPr txBox="1"/>
          <p:nvPr/>
        </p:nvSpPr>
        <p:spPr>
          <a:xfrm>
            <a:off x="6830060" y="1457325"/>
            <a:ext cx="4297680" cy="1753235"/>
          </a:xfrm>
          <a:prstGeom prst="rect">
            <a:avLst/>
          </a:prstGeom>
          <a:noFill/>
        </p:spPr>
        <p:txBody>
          <a:bodyPr wrap="square" rtlCol="0">
            <a:spAutoFit/>
          </a:bodyPr>
          <a:lstStyle/>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要求课题具有很强的科学性、创新性。由申报书、作品书、专利、论文等材料体现</a:t>
            </a:r>
          </a:p>
        </p:txBody>
      </p:sp>
      <p:sp>
        <p:nvSpPr>
          <p:cNvPr id="10" name="圆角矩形 9"/>
          <p:cNvSpPr/>
          <p:nvPr/>
        </p:nvSpPr>
        <p:spPr>
          <a:xfrm>
            <a:off x="6778625" y="1404620"/>
            <a:ext cx="4363720" cy="1917700"/>
          </a:xfrm>
          <a:prstGeom prst="roundRect">
            <a:avLst/>
          </a:prstGeom>
          <a:noFill/>
          <a:ln w="63500"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bg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圆角矩形 10"/>
          <p:cNvSpPr/>
          <p:nvPr/>
        </p:nvSpPr>
        <p:spPr>
          <a:xfrm>
            <a:off x="6501130" y="3797935"/>
            <a:ext cx="5290820" cy="2753995"/>
          </a:xfrm>
          <a:prstGeom prst="roundRect">
            <a:avLst/>
          </a:prstGeom>
          <a:noFill/>
          <a:ln w="63500"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bg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右大括号 11"/>
          <p:cNvSpPr/>
          <p:nvPr/>
        </p:nvSpPr>
        <p:spPr>
          <a:xfrm>
            <a:off x="5866765" y="1603375"/>
            <a:ext cx="440690" cy="2866390"/>
          </a:xfrm>
          <a:prstGeom prst="rightBrace">
            <a:avLst>
              <a:gd name="adj1" fmla="val 8333"/>
              <a:gd name="adj2" fmla="val 20980"/>
            </a:avLst>
          </a:prstGeom>
          <a:ln w="57150" cmpd="sng">
            <a:solidFill>
              <a:schemeClr val="bg1"/>
            </a:solidFill>
            <a:prstDash val="solid"/>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椭圆 12"/>
          <p:cNvSpPr/>
          <p:nvPr/>
        </p:nvSpPr>
        <p:spPr>
          <a:xfrm>
            <a:off x="664845" y="4772025"/>
            <a:ext cx="3084830" cy="805815"/>
          </a:xfrm>
          <a:prstGeom prst="ellipse">
            <a:avLst/>
          </a:prstGeom>
          <a:noFill/>
          <a:ln w="603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4" name="直接箭头连接符 13"/>
          <p:cNvCxnSpPr>
            <a:stCxn id="13" idx="6"/>
          </p:cNvCxnSpPr>
          <p:nvPr/>
        </p:nvCxnSpPr>
        <p:spPr>
          <a:xfrm flipV="1">
            <a:off x="3749675" y="4993640"/>
            <a:ext cx="2697480" cy="181610"/>
          </a:xfrm>
          <a:prstGeom prst="straightConnector1">
            <a:avLst/>
          </a:prstGeom>
          <a:solidFill>
            <a:schemeClr val="accent1"/>
          </a:solidFill>
          <a:ln w="50800" cap="flat" cmpd="sng" algn="ctr">
            <a:solidFill>
              <a:srgbClr val="FF0000"/>
            </a:solidFill>
            <a:prstDash val="solid"/>
            <a:round/>
            <a:headEnd type="none" w="med" len="med"/>
            <a:tailEnd type="arrow" w="med" len="med"/>
          </a:ln>
        </p:spPr>
      </p:cxnSp>
      <p:sp>
        <p:nvSpPr>
          <p:cNvPr id="15" name="椭圆 14"/>
          <p:cNvSpPr/>
          <p:nvPr/>
        </p:nvSpPr>
        <p:spPr>
          <a:xfrm>
            <a:off x="6818630" y="4554220"/>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椭圆 15"/>
          <p:cNvSpPr/>
          <p:nvPr/>
        </p:nvSpPr>
        <p:spPr>
          <a:xfrm>
            <a:off x="6818630" y="5629275"/>
            <a:ext cx="216002" cy="216002"/>
          </a:xfrm>
          <a:prstGeom prst="ellips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2" grpId="0" bldLvl="0" animBg="1"/>
      <p:bldP spid="13"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060" y="276860"/>
            <a:ext cx="2973070" cy="81534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185420" y="1207135"/>
            <a:ext cx="6657975" cy="5169535"/>
          </a:xfrm>
          <a:prstGeom prst="rect">
            <a:avLst/>
          </a:prstGeom>
        </p:spPr>
        <p:txBody>
          <a:bodyPr wrap="square">
            <a:spAutoFit/>
          </a:bodyPr>
          <a:lstStyle/>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科学性：（占40%）</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科学意义                  （15%）</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研究方法合理性        （10%）</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结论重要性               （15%）</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先进性：（占30%）</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先进程度                  （10%）</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创新程度                  （10%）</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难度                         （10%） </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现实意义：</a:t>
            </a: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sym typeface="+mn-ea"/>
              </a:rPr>
              <a:t>（占30%）</a:t>
            </a: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应用价值                  （15%）</a:t>
            </a:r>
          </a:p>
          <a:p>
            <a:pPr indent="355600" algn="just" fontAlgn="auto">
              <a:lnSpc>
                <a:spcPct val="125000"/>
              </a:lnSpc>
              <a:spcAft>
                <a:spcPts val="0"/>
              </a:spcAft>
              <a:buNone/>
            </a:pPr>
            <a:r>
              <a:rPr lang="zh-CN" altLang="zh-CN" sz="2400" b="1" kern="100" dirty="0">
                <a:solidFill>
                  <a:schemeClr val="bg1"/>
                </a:solidFill>
                <a:latin typeface="微软雅黑" panose="020B0503020204020204" charset="-122"/>
                <a:ea typeface="微软雅黑" panose="020B0503020204020204" charset="-122"/>
                <a:cs typeface="Times New Roman" panose="02020603050405020304" pitchFamily="18" charset="0"/>
              </a:rPr>
              <a:t>              影响范围                  （15%）</a:t>
            </a:r>
          </a:p>
        </p:txBody>
      </p:sp>
      <p:sp>
        <p:nvSpPr>
          <p:cNvPr id="4" name="文本框 3"/>
          <p:cNvSpPr txBox="1"/>
          <p:nvPr/>
        </p:nvSpPr>
        <p:spPr>
          <a:xfrm>
            <a:off x="5139055" y="289560"/>
            <a:ext cx="6128385" cy="829945"/>
          </a:xfrm>
          <a:prstGeom prst="rect">
            <a:avLst/>
          </a:prstGeom>
          <a:noFill/>
        </p:spPr>
        <p:txBody>
          <a:bodyPr wrap="square" rtlCol="0">
            <a:spAutoFit/>
          </a:bodyPr>
          <a:lstStyle/>
          <a:p>
            <a:r>
              <a:rPr lang="zh-CN" altLang="en-US" sz="4800" b="1">
                <a:solidFill>
                  <a:schemeClr val="bg1"/>
                </a:solidFill>
                <a:latin typeface="微软雅黑" panose="020B0503020204020204" charset="-122"/>
                <a:ea typeface="微软雅黑" panose="020B0503020204020204" charset="-122"/>
              </a:rPr>
              <a:t>学术论文类评审标准</a:t>
            </a:r>
          </a:p>
        </p:txBody>
      </p:sp>
      <p:sp>
        <p:nvSpPr>
          <p:cNvPr id="9" name="文本框 8"/>
          <p:cNvSpPr txBox="1"/>
          <p:nvPr/>
        </p:nvSpPr>
        <p:spPr>
          <a:xfrm>
            <a:off x="7004685" y="1192530"/>
            <a:ext cx="4297680" cy="2861310"/>
          </a:xfrm>
          <a:prstGeom prst="rect">
            <a:avLst/>
          </a:prstGeom>
          <a:noFill/>
        </p:spPr>
        <p:txBody>
          <a:bodyPr wrap="square" rtlCol="0">
            <a:spAutoFit/>
          </a:bodyPr>
          <a:lstStyle/>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要求课题具有很强的科学性和先进性。体现在论文在研究领域内的重要意义、论文的影响因子、业内推荐人的评价、论文被引次数等等。</a:t>
            </a:r>
          </a:p>
        </p:txBody>
      </p:sp>
      <p:sp>
        <p:nvSpPr>
          <p:cNvPr id="10" name="圆角矩形 9"/>
          <p:cNvSpPr/>
          <p:nvPr/>
        </p:nvSpPr>
        <p:spPr>
          <a:xfrm>
            <a:off x="6990080" y="1299210"/>
            <a:ext cx="4363720" cy="2783840"/>
          </a:xfrm>
          <a:prstGeom prst="roundRect">
            <a:avLst/>
          </a:prstGeom>
          <a:noFill/>
          <a:ln w="63500"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bg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7020560" y="4791075"/>
            <a:ext cx="4297680" cy="1753235"/>
          </a:xfrm>
          <a:prstGeom prst="rect">
            <a:avLst/>
          </a:prstGeom>
          <a:noFill/>
        </p:spPr>
        <p:txBody>
          <a:bodyPr wrap="square" rtlCol="0">
            <a:spAutoFit/>
          </a:bodyPr>
          <a:lstStyle/>
          <a:p>
            <a:pPr indent="355600" algn="just">
              <a:lnSpc>
                <a:spcPct val="150000"/>
              </a:lnSpc>
              <a:spcAft>
                <a:spcPts val="0"/>
              </a:spcAft>
            </a:pPr>
            <a:r>
              <a:rPr lang="zh-CN" altLang="zh-CN" sz="2400" b="1" kern="100" dirty="0">
                <a:solidFill>
                  <a:schemeClr val="bg1"/>
                </a:solidFill>
                <a:latin typeface="仿宋" panose="02010609060101010101" charset="-122"/>
                <a:ea typeface="仿宋" panose="02010609060101010101" charset="-122"/>
                <a:cs typeface="Times New Roman" panose="02020603050405020304" pitchFamily="18" charset="0"/>
              </a:rPr>
              <a:t>现实意义不可缺少，未来的应用前景、相关的合作意向书可以锦上添花</a:t>
            </a:r>
          </a:p>
        </p:txBody>
      </p:sp>
      <p:sp>
        <p:nvSpPr>
          <p:cNvPr id="8" name="圆角矩形 7"/>
          <p:cNvSpPr/>
          <p:nvPr/>
        </p:nvSpPr>
        <p:spPr>
          <a:xfrm>
            <a:off x="7027545" y="4693920"/>
            <a:ext cx="4363720" cy="1917700"/>
          </a:xfrm>
          <a:prstGeom prst="roundRect">
            <a:avLst/>
          </a:prstGeom>
          <a:noFill/>
          <a:ln w="63500" cap="flat" cmpd="sng" algn="ctr">
            <a:solidFill>
              <a:schemeClr val="bg1"/>
            </a:solidFill>
            <a:prstDash val="solid"/>
            <a:round/>
            <a:headEnd type="none" w="med" len="med"/>
            <a:tailEnd type="none" w="med" len="med"/>
          </a:ln>
          <a:extLst>
            <a:ext uri="{909E8E84-426E-40DD-AFC4-6F175D3DCCD1}">
              <a14:hiddenFill xmlns:a14="http://schemas.microsoft.com/office/drawing/2010/main" xmlns="">
                <a:solidFill>
                  <a:schemeClr val="bg1"/>
                </a:solidFill>
              </a14:hiddenFill>
            </a:ext>
          </a:extLst>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2" name="右大括号 11"/>
          <p:cNvSpPr/>
          <p:nvPr/>
        </p:nvSpPr>
        <p:spPr>
          <a:xfrm>
            <a:off x="6162675" y="1491615"/>
            <a:ext cx="440690" cy="3319145"/>
          </a:xfrm>
          <a:prstGeom prst="rightBrace">
            <a:avLst>
              <a:gd name="adj1" fmla="val 8333"/>
              <a:gd name="adj2" fmla="val 20980"/>
            </a:avLst>
          </a:prstGeom>
          <a:ln w="57150" cmpd="sng">
            <a:solidFill>
              <a:schemeClr val="bg1"/>
            </a:solidFill>
            <a:prstDash val="solid"/>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cxnSp>
        <p:nvCxnSpPr>
          <p:cNvPr id="14" name="直接箭头连接符 13"/>
          <p:cNvCxnSpPr/>
          <p:nvPr/>
        </p:nvCxnSpPr>
        <p:spPr>
          <a:xfrm>
            <a:off x="3730625" y="5146040"/>
            <a:ext cx="3237865" cy="136525"/>
          </a:xfrm>
          <a:prstGeom prst="straightConnector1">
            <a:avLst/>
          </a:prstGeom>
          <a:solidFill>
            <a:schemeClr val="accent1"/>
          </a:solidFill>
          <a:ln w="50800" cap="flat" cmpd="sng" algn="ctr">
            <a:solidFill>
              <a:schemeClr val="bg1"/>
            </a:solidFill>
            <a:prstDash val="solid"/>
            <a:round/>
            <a:headEnd type="none" w="med" len="med"/>
            <a:tailEnd type="arrow" w="med" len="med"/>
          </a:ln>
        </p:spPr>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7" grpId="0"/>
      <p:bldP spid="8"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030" y="5949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3651250" y="2936240"/>
            <a:ext cx="6855460" cy="1014730"/>
          </a:xfrm>
          <a:prstGeom prst="rect">
            <a:avLst/>
          </a:prstGeom>
          <a:noFill/>
        </p:spPr>
        <p:txBody>
          <a:bodyPr wrap="square" rtlCol="0">
            <a:spAutoFit/>
          </a:bodyPr>
          <a:lstStyle/>
          <a:p>
            <a:r>
              <a:rPr lang="en-US" altLang="zh-CN" sz="6000" b="1">
                <a:solidFill>
                  <a:schemeClr val="bg1"/>
                </a:solidFill>
                <a:latin typeface="Algerian" panose="04020705040A02060702" charset="0"/>
                <a:ea typeface="微软雅黑" panose="020B0503020204020204" charset="-122"/>
              </a:rPr>
              <a:t>4. </a:t>
            </a:r>
            <a:r>
              <a:rPr lang="zh-CN" altLang="en-US" sz="6000" b="1">
                <a:solidFill>
                  <a:schemeClr val="bg1"/>
                </a:solidFill>
                <a:latin typeface="Algerian" panose="04020705040A02060702" charset="0"/>
                <a:ea typeface="微软雅黑" panose="020B0503020204020204" charset="-122"/>
              </a:rPr>
              <a:t>备赛时间轴</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cxnSp>
        <p:nvCxnSpPr>
          <p:cNvPr id="136" name="肘形连接符 135"/>
          <p:cNvCxnSpPr/>
          <p:nvPr/>
        </p:nvCxnSpPr>
        <p:spPr>
          <a:xfrm rot="16200000" flipV="1">
            <a:off x="6269355" y="2139950"/>
            <a:ext cx="1230630" cy="333375"/>
          </a:xfrm>
          <a:prstGeom prst="bentConnector3">
            <a:avLst>
              <a:gd name="adj1" fmla="val 37487"/>
            </a:avLst>
          </a:prstGeom>
          <a:ln w="254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rot="16200000" flipV="1">
            <a:off x="9881870" y="2044700"/>
            <a:ext cx="1170940" cy="653415"/>
          </a:xfrm>
          <a:prstGeom prst="bentConnector3">
            <a:avLst>
              <a:gd name="adj1" fmla="val 49973"/>
            </a:avLst>
          </a:prstGeom>
          <a:ln w="254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129" name="肘形连接符 128"/>
          <p:cNvCxnSpPr/>
          <p:nvPr/>
        </p:nvCxnSpPr>
        <p:spPr>
          <a:xfrm rot="16200000">
            <a:off x="2860040" y="1915160"/>
            <a:ext cx="1144905" cy="817245"/>
          </a:xfrm>
          <a:prstGeom prst="bentConnector3">
            <a:avLst>
              <a:gd name="adj1" fmla="val 49972"/>
            </a:avLst>
          </a:prstGeom>
          <a:ln w="25400">
            <a:solidFill>
              <a:srgbClr val="414455"/>
            </a:solidFill>
          </a:ln>
        </p:spPr>
        <p:style>
          <a:lnRef idx="1">
            <a:schemeClr val="accent1"/>
          </a:lnRef>
          <a:fillRef idx="0">
            <a:schemeClr val="accent1"/>
          </a:fillRef>
          <a:effectRef idx="0">
            <a:schemeClr val="accent1"/>
          </a:effectRef>
          <a:fontRef idx="minor">
            <a:schemeClr val="tx1"/>
          </a:fontRef>
        </p:style>
      </p:cxnSp>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20" y="166370"/>
            <a:ext cx="2982595" cy="9023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4" name="文本框 3"/>
          <p:cNvSpPr txBox="1"/>
          <p:nvPr/>
        </p:nvSpPr>
        <p:spPr>
          <a:xfrm>
            <a:off x="4777740" y="233045"/>
            <a:ext cx="3967480" cy="768350"/>
          </a:xfrm>
          <a:prstGeom prst="rect">
            <a:avLst/>
          </a:prstGeom>
          <a:noFill/>
        </p:spPr>
        <p:txBody>
          <a:bodyPr wrap="square" rtlCol="0">
            <a:spAutoFit/>
          </a:bodyPr>
          <a:lstStyle/>
          <a:p>
            <a:r>
              <a:rPr lang="zh-CN" altLang="en-US" sz="4400" b="1">
                <a:solidFill>
                  <a:schemeClr val="bg1"/>
                </a:solidFill>
                <a:latin typeface="微软雅黑" panose="020B0503020204020204" charset="-122"/>
                <a:ea typeface="微软雅黑" panose="020B0503020204020204" charset="-122"/>
              </a:rPr>
              <a:t>备赛时间轴</a:t>
            </a:r>
          </a:p>
        </p:txBody>
      </p:sp>
      <p:grpSp>
        <p:nvGrpSpPr>
          <p:cNvPr id="119" name="组合 118"/>
          <p:cNvGrpSpPr/>
          <p:nvPr/>
        </p:nvGrpSpPr>
        <p:grpSpPr>
          <a:xfrm>
            <a:off x="643890" y="2788920"/>
            <a:ext cx="10665460" cy="168910"/>
            <a:chOff x="534438" y="3503489"/>
            <a:chExt cx="10565748" cy="169069"/>
          </a:xfrm>
          <a:solidFill>
            <a:schemeClr val="bg1"/>
          </a:solidFill>
        </p:grpSpPr>
        <p:sp>
          <p:nvSpPr>
            <p:cNvPr id="120" name="矩形 119"/>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121" name="组合 120"/>
            <p:cNvGrpSpPr/>
            <p:nvPr/>
          </p:nvGrpSpPr>
          <p:grpSpPr>
            <a:xfrm>
              <a:off x="534438" y="3503489"/>
              <a:ext cx="10478106" cy="169069"/>
              <a:chOff x="623889" y="3344465"/>
              <a:chExt cx="10478106" cy="169069"/>
            </a:xfrm>
            <a:grpFill/>
          </p:grpSpPr>
          <p:sp>
            <p:nvSpPr>
              <p:cNvPr id="122" name="矩形 121"/>
              <p:cNvSpPr/>
              <p:nvPr/>
            </p:nvSpPr>
            <p:spPr>
              <a:xfrm>
                <a:off x="623889" y="3344465"/>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3" name="矩形 122"/>
              <p:cNvSpPr/>
              <p:nvPr/>
            </p:nvSpPr>
            <p:spPr>
              <a:xfrm>
                <a:off x="717047"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4" name="矩形 123"/>
              <p:cNvSpPr/>
              <p:nvPr/>
            </p:nvSpPr>
            <p:spPr>
              <a:xfrm>
                <a:off x="866901"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5" name="矩形 124"/>
              <p:cNvSpPr/>
              <p:nvPr/>
            </p:nvSpPr>
            <p:spPr>
              <a:xfrm>
                <a:off x="1104405"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6" name="矩形 125"/>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7" name="矩形 126"/>
              <p:cNvSpPr/>
              <p:nvPr/>
            </p:nvSpPr>
            <p:spPr>
              <a:xfrm>
                <a:off x="1072166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133" name="组合 132"/>
          <p:cNvGrpSpPr/>
          <p:nvPr/>
        </p:nvGrpSpPr>
        <p:grpSpPr>
          <a:xfrm>
            <a:off x="3172713" y="1303505"/>
            <a:ext cx="1412414" cy="876262"/>
            <a:chOff x="2343009" y="995045"/>
            <a:chExt cx="1413334" cy="876262"/>
          </a:xfrm>
          <a:solidFill>
            <a:schemeClr val="bg1">
              <a:lumMod val="75000"/>
            </a:schemeClr>
          </a:solidFill>
        </p:grpSpPr>
        <p:sp>
          <p:nvSpPr>
            <p:cNvPr id="134" name="矩形 133"/>
            <p:cNvSpPr/>
            <p:nvPr/>
          </p:nvSpPr>
          <p:spPr>
            <a:xfrm>
              <a:off x="2343009" y="995045"/>
              <a:ext cx="1413334" cy="8762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85000"/>
                    <a:lumOff val="15000"/>
                  </a:schemeClr>
                </a:solidFill>
              </a:endParaRPr>
            </a:p>
          </p:txBody>
        </p:sp>
        <p:sp>
          <p:nvSpPr>
            <p:cNvPr id="135" name="文本框 66"/>
            <p:cNvSpPr txBox="1"/>
            <p:nvPr/>
          </p:nvSpPr>
          <p:spPr>
            <a:xfrm>
              <a:off x="2414811" y="1202690"/>
              <a:ext cx="1204744" cy="398780"/>
            </a:xfrm>
            <a:prstGeom prst="rect">
              <a:avLst/>
            </a:prstGeom>
            <a:grpFill/>
          </p:spPr>
          <p:txBody>
            <a:bodyPr wrap="square" rtlCol="0">
              <a:spAutoFit/>
            </a:bodyPr>
            <a:lstStyle/>
            <a:p>
              <a:pPr algn="just"/>
              <a:r>
                <a:rPr lang="zh-CN" altLang="en-US" sz="2000" b="1" dirty="0">
                  <a:solidFill>
                    <a:schemeClr val="tx1">
                      <a:lumMod val="85000"/>
                      <a:lumOff val="15000"/>
                    </a:schemeClr>
                  </a:solidFill>
                  <a:latin typeface="微软雅黑" panose="020B0503020204020204" charset="-122"/>
                  <a:ea typeface="微软雅黑" panose="020B0503020204020204" charset="-122"/>
                </a:rPr>
                <a:t>团队搭建</a:t>
              </a:r>
            </a:p>
          </p:txBody>
        </p:sp>
      </p:grpSp>
      <p:sp>
        <p:nvSpPr>
          <p:cNvPr id="142" name="文本框 75"/>
          <p:cNvSpPr txBox="1"/>
          <p:nvPr/>
        </p:nvSpPr>
        <p:spPr>
          <a:xfrm>
            <a:off x="6134735" y="1135380"/>
            <a:ext cx="2092325" cy="1014730"/>
          </a:xfrm>
          <a:prstGeom prst="rect">
            <a:avLst/>
          </a:prstGeom>
          <a:solidFill>
            <a:schemeClr val="bg1">
              <a:lumMod val="75000"/>
            </a:schemeClr>
          </a:solidFill>
        </p:spPr>
        <p:txBody>
          <a:bodyPr wrap="square" rtlCol="0">
            <a:spAutoFit/>
          </a:bodyPr>
          <a:lstStyle>
            <a:defPPr>
              <a:defRPr lang="zh-CN"/>
            </a:defPPr>
            <a:lvl1pPr algn="just">
              <a:defRPr sz="1200">
                <a:solidFill>
                  <a:schemeClr val="bg1"/>
                </a:solidFill>
                <a:latin typeface="微软雅黑" panose="020B0503020204020204" charset="-122"/>
                <a:ea typeface="微软雅黑" panose="020B0503020204020204" charset="-122"/>
              </a:defRPr>
            </a:lvl1pPr>
          </a:lstStyle>
          <a:p>
            <a:r>
              <a:rPr lang="zh-CN" altLang="en-US" sz="2000" b="1" dirty="0">
                <a:solidFill>
                  <a:schemeClr val="tx1">
                    <a:lumMod val="85000"/>
                    <a:lumOff val="15000"/>
                  </a:schemeClr>
                </a:solidFill>
              </a:rPr>
              <a:t>做实验 写专利、写论文、搭装置等等</a:t>
            </a:r>
          </a:p>
        </p:txBody>
      </p:sp>
      <p:cxnSp>
        <p:nvCxnSpPr>
          <p:cNvPr id="143" name="肘形连接符 142"/>
          <p:cNvCxnSpPr/>
          <p:nvPr/>
        </p:nvCxnSpPr>
        <p:spPr>
          <a:xfrm>
            <a:off x="10055225" y="5278755"/>
            <a:ext cx="901065" cy="785495"/>
          </a:xfrm>
          <a:prstGeom prst="bentConnector3">
            <a:avLst>
              <a:gd name="adj1" fmla="val 50035"/>
            </a:avLst>
          </a:prstGeom>
          <a:ln w="25400">
            <a:solidFill>
              <a:srgbClr val="414455"/>
            </a:solidFill>
          </a:ln>
        </p:spPr>
        <p:style>
          <a:lnRef idx="1">
            <a:schemeClr val="accent1"/>
          </a:lnRef>
          <a:fillRef idx="0">
            <a:schemeClr val="accent1"/>
          </a:fillRef>
          <a:effectRef idx="0">
            <a:schemeClr val="accent1"/>
          </a:effectRef>
          <a:fontRef idx="minor">
            <a:schemeClr val="tx1"/>
          </a:fontRef>
        </p:style>
      </p:cxnSp>
      <p:sp>
        <p:nvSpPr>
          <p:cNvPr id="149" name="文本框 82"/>
          <p:cNvSpPr txBox="1"/>
          <p:nvPr/>
        </p:nvSpPr>
        <p:spPr>
          <a:xfrm>
            <a:off x="9340850" y="594360"/>
            <a:ext cx="2620645" cy="1630045"/>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pPr algn="just"/>
            <a:r>
              <a:rPr lang="en-US" altLang="zh-CN" sz="2000" b="1" dirty="0">
                <a:solidFill>
                  <a:schemeClr val="tx1">
                    <a:lumMod val="85000"/>
                    <a:lumOff val="15000"/>
                  </a:schemeClr>
                </a:solidFill>
              </a:rPr>
              <a:t>1.</a:t>
            </a:r>
            <a:r>
              <a:rPr lang="zh-CN" altLang="en-US" sz="2000" b="1" dirty="0">
                <a:solidFill>
                  <a:schemeClr val="tx1">
                    <a:lumMod val="85000"/>
                    <a:lumOff val="15000"/>
                  </a:schemeClr>
                </a:solidFill>
              </a:rPr>
              <a:t>撰写申报书、作品</a:t>
            </a:r>
          </a:p>
          <a:p>
            <a:pPr algn="just"/>
            <a:r>
              <a:rPr lang="zh-CN" altLang="en-US" sz="2000" b="1" dirty="0">
                <a:solidFill>
                  <a:schemeClr val="tx1">
                    <a:lumMod val="85000"/>
                    <a:lumOff val="15000"/>
                  </a:schemeClr>
                </a:solidFill>
              </a:rPr>
              <a:t>   书、准备附加材料</a:t>
            </a:r>
          </a:p>
          <a:p>
            <a:pPr algn="just"/>
            <a:r>
              <a:rPr lang="en-US" altLang="zh-CN" sz="2000" b="1" dirty="0">
                <a:solidFill>
                  <a:schemeClr val="tx1">
                    <a:lumMod val="85000"/>
                    <a:lumOff val="15000"/>
                  </a:schemeClr>
                </a:solidFill>
              </a:rPr>
              <a:t>2. </a:t>
            </a:r>
            <a:r>
              <a:rPr lang="zh-CN" altLang="en-US" sz="2000" b="1" dirty="0">
                <a:solidFill>
                  <a:schemeClr val="tx1">
                    <a:lumMod val="85000"/>
                    <a:lumOff val="15000"/>
                  </a:schemeClr>
                </a:solidFill>
              </a:rPr>
              <a:t>实物搭建</a:t>
            </a:r>
          </a:p>
          <a:p>
            <a:pPr algn="just"/>
            <a:r>
              <a:rPr lang="en-US" altLang="zh-CN" sz="2000" b="1" dirty="0">
                <a:solidFill>
                  <a:schemeClr val="tx1">
                    <a:lumMod val="85000"/>
                    <a:lumOff val="15000"/>
                  </a:schemeClr>
                </a:solidFill>
              </a:rPr>
              <a:t>3. </a:t>
            </a:r>
            <a:r>
              <a:rPr lang="zh-CN" altLang="en-US" sz="2000" b="1" dirty="0">
                <a:solidFill>
                  <a:schemeClr val="tx1">
                    <a:lumMod val="85000"/>
                    <a:lumOff val="15000"/>
                  </a:schemeClr>
                </a:solidFill>
              </a:rPr>
              <a:t>准备展示动画、演</a:t>
            </a:r>
          </a:p>
          <a:p>
            <a:pPr algn="just"/>
            <a:r>
              <a:rPr lang="zh-CN" altLang="en-US" sz="2000" b="1" dirty="0">
                <a:solidFill>
                  <a:schemeClr val="tx1">
                    <a:lumMod val="85000"/>
                    <a:lumOff val="15000"/>
                  </a:schemeClr>
                </a:solidFill>
              </a:rPr>
              <a:t>    示视频</a:t>
            </a:r>
          </a:p>
        </p:txBody>
      </p:sp>
      <p:cxnSp>
        <p:nvCxnSpPr>
          <p:cNvPr id="157" name="肘形连接符 156"/>
          <p:cNvCxnSpPr/>
          <p:nvPr/>
        </p:nvCxnSpPr>
        <p:spPr>
          <a:xfrm rot="5400000" flipV="1">
            <a:off x="3092450" y="5492115"/>
            <a:ext cx="603250" cy="307975"/>
          </a:xfrm>
          <a:prstGeom prst="bentConnector3">
            <a:avLst>
              <a:gd name="adj1" fmla="val 50053"/>
            </a:avLst>
          </a:prstGeom>
          <a:ln w="25400">
            <a:solidFill>
              <a:srgbClr val="414455"/>
            </a:solidFill>
          </a:ln>
        </p:spPr>
        <p:style>
          <a:lnRef idx="1">
            <a:schemeClr val="accent1"/>
          </a:lnRef>
          <a:fillRef idx="0">
            <a:schemeClr val="accent1"/>
          </a:fillRef>
          <a:effectRef idx="0">
            <a:schemeClr val="accent1"/>
          </a:effectRef>
          <a:fontRef idx="minor">
            <a:schemeClr val="tx1"/>
          </a:fontRef>
        </p:style>
      </p:cxnSp>
      <p:sp>
        <p:nvSpPr>
          <p:cNvPr id="163" name="文本框 96"/>
          <p:cNvSpPr txBox="1"/>
          <p:nvPr/>
        </p:nvSpPr>
        <p:spPr>
          <a:xfrm>
            <a:off x="2552700" y="5790565"/>
            <a:ext cx="2247900" cy="1014730"/>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en-US" altLang="zh-CN" sz="2000" b="1" dirty="0">
                <a:solidFill>
                  <a:schemeClr val="tx1">
                    <a:lumMod val="85000"/>
                    <a:lumOff val="15000"/>
                  </a:schemeClr>
                </a:solidFill>
              </a:rPr>
              <a:t>1.</a:t>
            </a:r>
            <a:r>
              <a:rPr lang="zh-CN" altLang="en-US" sz="2000" b="1" dirty="0">
                <a:solidFill>
                  <a:schemeClr val="tx1">
                    <a:lumMod val="85000"/>
                    <a:lumOff val="15000"/>
                  </a:schemeClr>
                </a:solidFill>
              </a:rPr>
              <a:t>多次模拟答辩      </a:t>
            </a:r>
          </a:p>
          <a:p>
            <a:r>
              <a:rPr lang="en-US" altLang="zh-CN" sz="2000" b="1" dirty="0">
                <a:solidFill>
                  <a:schemeClr val="tx1">
                    <a:lumMod val="85000"/>
                    <a:lumOff val="15000"/>
                  </a:schemeClr>
                </a:solidFill>
              </a:rPr>
              <a:t>2.</a:t>
            </a:r>
            <a:r>
              <a:rPr lang="zh-CN" altLang="en-US" sz="2000" b="1" dirty="0">
                <a:solidFill>
                  <a:schemeClr val="tx1">
                    <a:lumMod val="85000"/>
                    <a:lumOff val="15000"/>
                  </a:schemeClr>
                </a:solidFill>
              </a:rPr>
              <a:t>国赛展位的设计</a:t>
            </a:r>
          </a:p>
          <a:p>
            <a:r>
              <a:rPr lang="en-US" altLang="zh-CN" sz="2000" b="1" dirty="0">
                <a:solidFill>
                  <a:schemeClr val="tx1">
                    <a:lumMod val="85000"/>
                    <a:lumOff val="15000"/>
                  </a:schemeClr>
                </a:solidFill>
              </a:rPr>
              <a:t>3.</a:t>
            </a:r>
            <a:r>
              <a:rPr lang="zh-CN" altLang="en-US" sz="2000" b="1" dirty="0">
                <a:solidFill>
                  <a:schemeClr val="tx1">
                    <a:lumMod val="85000"/>
                    <a:lumOff val="15000"/>
                  </a:schemeClr>
                </a:solidFill>
              </a:rPr>
              <a:t>实物优化</a:t>
            </a:r>
          </a:p>
        </p:txBody>
      </p:sp>
      <p:cxnSp>
        <p:nvCxnSpPr>
          <p:cNvPr id="164" name="肘形连接符 163"/>
          <p:cNvCxnSpPr/>
          <p:nvPr/>
        </p:nvCxnSpPr>
        <p:spPr>
          <a:xfrm>
            <a:off x="6815455" y="5252085"/>
            <a:ext cx="929005" cy="810260"/>
          </a:xfrm>
          <a:prstGeom prst="bentConnector3">
            <a:avLst>
              <a:gd name="adj1" fmla="val 50034"/>
            </a:avLst>
          </a:prstGeom>
          <a:ln w="25400">
            <a:solidFill>
              <a:srgbClr val="414455"/>
            </a:solidFill>
          </a:ln>
        </p:spPr>
        <p:style>
          <a:lnRef idx="1">
            <a:schemeClr val="accent1"/>
          </a:lnRef>
          <a:fillRef idx="0">
            <a:schemeClr val="accent1"/>
          </a:fillRef>
          <a:effectRef idx="0">
            <a:schemeClr val="accent1"/>
          </a:effectRef>
          <a:fontRef idx="minor">
            <a:schemeClr val="tx1"/>
          </a:fontRef>
        </p:style>
      </p:cxnSp>
      <p:sp>
        <p:nvSpPr>
          <p:cNvPr id="170" name="文本框 104"/>
          <p:cNvSpPr txBox="1"/>
          <p:nvPr/>
        </p:nvSpPr>
        <p:spPr>
          <a:xfrm>
            <a:off x="6397625" y="5723890"/>
            <a:ext cx="1678305" cy="706755"/>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zh-CN" altLang="en-US" sz="2000" b="1" dirty="0">
                <a:solidFill>
                  <a:schemeClr val="tx1">
                    <a:lumMod val="85000"/>
                    <a:lumOff val="15000"/>
                  </a:schemeClr>
                </a:solidFill>
              </a:rPr>
              <a:t>  修改申报书、</a:t>
            </a:r>
          </a:p>
          <a:p>
            <a:r>
              <a:rPr lang="zh-CN" altLang="en-US" sz="2000" b="1" dirty="0">
                <a:solidFill>
                  <a:schemeClr val="tx1">
                    <a:lumMod val="85000"/>
                    <a:lumOff val="15000"/>
                  </a:schemeClr>
                </a:solidFill>
              </a:rPr>
              <a:t>   作品书</a:t>
            </a:r>
            <a:endParaRPr lang="en-US" altLang="zh-CN" sz="2000" b="1" dirty="0">
              <a:solidFill>
                <a:schemeClr val="tx1">
                  <a:lumMod val="85000"/>
                  <a:lumOff val="15000"/>
                </a:schemeClr>
              </a:solidFill>
            </a:endParaRPr>
          </a:p>
        </p:txBody>
      </p:sp>
      <p:sp>
        <p:nvSpPr>
          <p:cNvPr id="177" name="文本框 111"/>
          <p:cNvSpPr txBox="1"/>
          <p:nvPr/>
        </p:nvSpPr>
        <p:spPr>
          <a:xfrm>
            <a:off x="9852660" y="5789295"/>
            <a:ext cx="2007235" cy="1014730"/>
          </a:xfrm>
          <a:prstGeom prst="rect">
            <a:avLst/>
          </a:prstGeom>
          <a:solidFill>
            <a:schemeClr val="bg1">
              <a:lumMod val="75000"/>
            </a:schemeClr>
          </a:solidFill>
        </p:spPr>
        <p:txBody>
          <a:bodyPr wrap="square" rtlCol="0">
            <a:spAutoFit/>
          </a:bodyPr>
          <a:lstStyle>
            <a:defPPr>
              <a:defRPr lang="zh-CN"/>
            </a:defPPr>
            <a:lvl1pPr algn="just">
              <a:defRPr sz="12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defRPr>
            </a:lvl1pPr>
          </a:lstStyle>
          <a:p>
            <a:r>
              <a:rPr lang="en-US" altLang="zh-CN" sz="2000" b="1" dirty="0">
                <a:solidFill>
                  <a:schemeClr val="tx1">
                    <a:lumMod val="85000"/>
                    <a:lumOff val="15000"/>
                  </a:schemeClr>
                </a:solidFill>
              </a:rPr>
              <a:t>1.</a:t>
            </a:r>
            <a:r>
              <a:rPr lang="zh-CN" altLang="en-US" sz="2000" b="1" dirty="0">
                <a:solidFill>
                  <a:schemeClr val="tx1">
                    <a:lumMod val="85000"/>
                    <a:lumOff val="15000"/>
                  </a:schemeClr>
                </a:solidFill>
              </a:rPr>
              <a:t>准备答辩</a:t>
            </a:r>
            <a:r>
              <a:rPr lang="en-US" altLang="zh-CN" sz="2000" b="1" dirty="0">
                <a:solidFill>
                  <a:schemeClr val="tx1">
                    <a:lumMod val="85000"/>
                    <a:lumOff val="15000"/>
                  </a:schemeClr>
                </a:solidFill>
              </a:rPr>
              <a:t>PPT</a:t>
            </a:r>
          </a:p>
          <a:p>
            <a:r>
              <a:rPr lang="en-US" altLang="zh-CN" sz="2000" b="1" dirty="0">
                <a:solidFill>
                  <a:schemeClr val="tx1">
                    <a:lumMod val="85000"/>
                    <a:lumOff val="15000"/>
                  </a:schemeClr>
                </a:solidFill>
              </a:rPr>
              <a:t>2.</a:t>
            </a:r>
            <a:r>
              <a:rPr lang="zh-CN" altLang="zh-CN" sz="2000" b="1" dirty="0">
                <a:solidFill>
                  <a:schemeClr val="tx1">
                    <a:lumMod val="85000"/>
                    <a:lumOff val="15000"/>
                  </a:schemeClr>
                </a:solidFill>
              </a:rPr>
              <a:t>多次</a:t>
            </a:r>
            <a:r>
              <a:rPr lang="zh-CN" altLang="en-US" sz="2000" b="1" dirty="0">
                <a:solidFill>
                  <a:schemeClr val="tx1">
                    <a:lumMod val="85000"/>
                    <a:lumOff val="15000"/>
                  </a:schemeClr>
                </a:solidFill>
              </a:rPr>
              <a:t>模拟答辩</a:t>
            </a:r>
          </a:p>
          <a:p>
            <a:r>
              <a:rPr lang="en-US" altLang="zh-CN" sz="2000" b="1" dirty="0">
                <a:solidFill>
                  <a:schemeClr val="tx1">
                    <a:lumMod val="85000"/>
                    <a:lumOff val="15000"/>
                  </a:schemeClr>
                </a:solidFill>
              </a:rPr>
              <a:t>3.</a:t>
            </a:r>
            <a:r>
              <a:rPr lang="zh-CN" altLang="en-US" sz="2000" b="1" dirty="0">
                <a:solidFill>
                  <a:schemeClr val="tx1">
                    <a:lumMod val="85000"/>
                    <a:lumOff val="15000"/>
                  </a:schemeClr>
                </a:solidFill>
              </a:rPr>
              <a:t>实物优化</a:t>
            </a:r>
          </a:p>
        </p:txBody>
      </p:sp>
      <p:sp>
        <p:nvSpPr>
          <p:cNvPr id="18" name="矩形 17"/>
          <p:cNvSpPr/>
          <p:nvPr/>
        </p:nvSpPr>
        <p:spPr>
          <a:xfrm rot="16200000">
            <a:off x="10148570" y="3933825"/>
            <a:ext cx="2538095" cy="248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7" name="六边形 26"/>
          <p:cNvSpPr/>
          <p:nvPr/>
        </p:nvSpPr>
        <p:spPr>
          <a:xfrm rot="5400000">
            <a:off x="4403090" y="2123440"/>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9" name="文本框 28"/>
          <p:cNvSpPr txBox="1"/>
          <p:nvPr/>
        </p:nvSpPr>
        <p:spPr>
          <a:xfrm>
            <a:off x="4315460" y="2470150"/>
            <a:ext cx="1781175" cy="829945"/>
          </a:xfrm>
          <a:prstGeom prst="rect">
            <a:avLst/>
          </a:prstGeom>
          <a:noFill/>
        </p:spPr>
        <p:txBody>
          <a:bodyPr wrap="square" rtlCol="0">
            <a:spAutoFit/>
          </a:bodyPr>
          <a:lstStyle/>
          <a:p>
            <a:pPr algn="ctr"/>
            <a:r>
              <a:rPr lang="en-US" altLang="zh-CN" sz="2400" b="1" dirty="0" smtClean="0">
                <a:solidFill>
                  <a:schemeClr val="bg1"/>
                </a:solidFill>
                <a:latin typeface="微软雅黑" panose="020B0503020204020204" charset="-122"/>
                <a:ea typeface="微软雅黑" panose="020B0503020204020204" charset="-122"/>
              </a:rPr>
              <a:t>2018.10</a:t>
            </a:r>
            <a:endParaRPr lang="en-US" altLang="zh-CN" sz="2400" b="1" dirty="0">
              <a:solidFill>
                <a:schemeClr val="bg1"/>
              </a:solidFill>
              <a:latin typeface="微软雅黑" panose="020B0503020204020204" charset="-122"/>
              <a:ea typeface="微软雅黑" panose="020B0503020204020204" charset="-122"/>
            </a:endParaRPr>
          </a:p>
          <a:p>
            <a:pPr algn="ctr"/>
            <a:r>
              <a:rPr lang="zh-CN" altLang="en-US" sz="2400" b="1" dirty="0">
                <a:solidFill>
                  <a:schemeClr val="bg1"/>
                </a:solidFill>
                <a:latin typeface="微软雅黑" panose="020B0503020204020204" charset="-122"/>
                <a:ea typeface="微软雅黑" panose="020B0503020204020204" charset="-122"/>
              </a:rPr>
              <a:t>校赛     </a:t>
            </a:r>
          </a:p>
        </p:txBody>
      </p:sp>
      <p:sp>
        <p:nvSpPr>
          <p:cNvPr id="30" name="六边形 29"/>
          <p:cNvSpPr/>
          <p:nvPr/>
        </p:nvSpPr>
        <p:spPr>
          <a:xfrm rot="5400000">
            <a:off x="7848600" y="2092960"/>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ltLang="zh-CN" sz="1600" dirty="0">
              <a:solidFill>
                <a:schemeClr val="bg1"/>
              </a:solidFill>
            </a:endParaRPr>
          </a:p>
        </p:txBody>
      </p:sp>
      <p:sp>
        <p:nvSpPr>
          <p:cNvPr id="31" name="文本框 30"/>
          <p:cNvSpPr txBox="1"/>
          <p:nvPr/>
        </p:nvSpPr>
        <p:spPr>
          <a:xfrm>
            <a:off x="7759700" y="2427605"/>
            <a:ext cx="1802765" cy="82994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2019.01</a:t>
            </a:r>
          </a:p>
          <a:p>
            <a:pPr algn="ctr"/>
            <a:r>
              <a:rPr lang="zh-CN" altLang="en-US" sz="2400" b="1">
                <a:solidFill>
                  <a:schemeClr val="bg1"/>
                </a:solidFill>
                <a:latin typeface="微软雅黑" panose="020B0503020204020204" charset="-122"/>
                <a:ea typeface="微软雅黑" panose="020B0503020204020204" charset="-122"/>
              </a:rPr>
              <a:t>创新冬令营     </a:t>
            </a:r>
          </a:p>
        </p:txBody>
      </p:sp>
      <p:sp>
        <p:nvSpPr>
          <p:cNvPr id="32" name="六边形 31"/>
          <p:cNvSpPr/>
          <p:nvPr/>
        </p:nvSpPr>
        <p:spPr>
          <a:xfrm rot="5400000">
            <a:off x="10570210" y="3177540"/>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3" name="文本框 32"/>
          <p:cNvSpPr txBox="1"/>
          <p:nvPr/>
        </p:nvSpPr>
        <p:spPr>
          <a:xfrm>
            <a:off x="10510520" y="3308985"/>
            <a:ext cx="1781175" cy="1198880"/>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2019.04</a:t>
            </a:r>
          </a:p>
          <a:p>
            <a:pPr algn="ctr"/>
            <a:r>
              <a:rPr lang="zh-CN" altLang="en-US" sz="2400" b="1">
                <a:solidFill>
                  <a:schemeClr val="bg1"/>
                </a:solidFill>
                <a:latin typeface="微软雅黑" panose="020B0503020204020204" charset="-122"/>
                <a:ea typeface="微软雅黑" panose="020B0503020204020204" charset="-122"/>
              </a:rPr>
              <a:t>省赛网上</a:t>
            </a:r>
          </a:p>
          <a:p>
            <a:pPr algn="ctr"/>
            <a:r>
              <a:rPr lang="zh-CN" altLang="en-US" sz="2400" b="1">
                <a:solidFill>
                  <a:schemeClr val="bg1"/>
                </a:solidFill>
                <a:latin typeface="微软雅黑" panose="020B0503020204020204" charset="-122"/>
                <a:ea typeface="微软雅黑" panose="020B0503020204020204" charset="-122"/>
              </a:rPr>
              <a:t>提交材料    </a:t>
            </a:r>
          </a:p>
        </p:txBody>
      </p:sp>
      <p:grpSp>
        <p:nvGrpSpPr>
          <p:cNvPr id="40" name="组合 39"/>
          <p:cNvGrpSpPr/>
          <p:nvPr/>
        </p:nvGrpSpPr>
        <p:grpSpPr>
          <a:xfrm>
            <a:off x="1143000" y="5169535"/>
            <a:ext cx="10166350" cy="168910"/>
            <a:chOff x="1014954" y="3503489"/>
            <a:chExt cx="10085232" cy="169069"/>
          </a:xfrm>
          <a:solidFill>
            <a:schemeClr val="bg1"/>
          </a:solidFill>
        </p:grpSpPr>
        <p:sp>
          <p:nvSpPr>
            <p:cNvPr id="41" name="矩形 40"/>
            <p:cNvSpPr/>
            <p:nvPr/>
          </p:nvSpPr>
          <p:spPr>
            <a:xfrm>
              <a:off x="11049789" y="3503489"/>
              <a:ext cx="5039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42" name="组合 41"/>
            <p:cNvGrpSpPr/>
            <p:nvPr/>
          </p:nvGrpSpPr>
          <p:grpSpPr>
            <a:xfrm>
              <a:off x="1014954" y="3503489"/>
              <a:ext cx="9997590" cy="169069"/>
              <a:chOff x="1104405" y="3344465"/>
              <a:chExt cx="9997590" cy="169069"/>
            </a:xfrm>
            <a:grpFill/>
          </p:grpSpPr>
          <p:sp>
            <p:nvSpPr>
              <p:cNvPr id="46" name="矩形 45"/>
              <p:cNvSpPr/>
              <p:nvPr/>
            </p:nvSpPr>
            <p:spPr>
              <a:xfrm>
                <a:off x="1104405" y="3344465"/>
                <a:ext cx="9613876"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7" name="矩形 46"/>
              <p:cNvSpPr/>
              <p:nvPr/>
            </p:nvSpPr>
            <p:spPr>
              <a:xfrm>
                <a:off x="10994902" y="3344465"/>
                <a:ext cx="107093"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10721660" y="3344465"/>
                <a:ext cx="198437" cy="1690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sp>
        <p:nvSpPr>
          <p:cNvPr id="49" name="左箭头 48"/>
          <p:cNvSpPr/>
          <p:nvPr/>
        </p:nvSpPr>
        <p:spPr>
          <a:xfrm>
            <a:off x="711200" y="5097145"/>
            <a:ext cx="547370" cy="305435"/>
          </a:xfrm>
          <a:prstGeom prst="leftArrow">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4" name="六边形 33"/>
          <p:cNvSpPr/>
          <p:nvPr/>
        </p:nvSpPr>
        <p:spPr>
          <a:xfrm rot="5400000">
            <a:off x="8484235" y="4339590"/>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6" name="六边形 35"/>
          <p:cNvSpPr/>
          <p:nvPr/>
        </p:nvSpPr>
        <p:spPr>
          <a:xfrm rot="5400000">
            <a:off x="1118235" y="4422775"/>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50" name="六边形 49"/>
          <p:cNvSpPr/>
          <p:nvPr/>
        </p:nvSpPr>
        <p:spPr>
          <a:xfrm rot="5400000">
            <a:off x="1301750" y="2110105"/>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28" name="文本框 27"/>
          <p:cNvSpPr txBox="1"/>
          <p:nvPr/>
        </p:nvSpPr>
        <p:spPr>
          <a:xfrm>
            <a:off x="1652270" y="2581910"/>
            <a:ext cx="1018540" cy="521970"/>
          </a:xfrm>
          <a:prstGeom prst="rect">
            <a:avLst/>
          </a:prstGeom>
          <a:noFill/>
        </p:spPr>
        <p:txBody>
          <a:bodyPr wrap="square" rtlCol="0">
            <a:spAutoFit/>
          </a:bodyPr>
          <a:lstStyle/>
          <a:p>
            <a:r>
              <a:rPr lang="zh-CN" altLang="en-US" sz="2800" b="1">
                <a:solidFill>
                  <a:schemeClr val="bg1"/>
                </a:solidFill>
                <a:latin typeface="微软雅黑" panose="020B0503020204020204" charset="-122"/>
                <a:ea typeface="微软雅黑" panose="020B0503020204020204" charset="-122"/>
              </a:rPr>
              <a:t>现在</a:t>
            </a:r>
          </a:p>
        </p:txBody>
      </p:sp>
      <p:sp>
        <p:nvSpPr>
          <p:cNvPr id="37" name="文本框 36"/>
          <p:cNvSpPr txBox="1"/>
          <p:nvPr/>
        </p:nvSpPr>
        <p:spPr>
          <a:xfrm>
            <a:off x="1010920" y="4816475"/>
            <a:ext cx="1781175" cy="82994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2019.11</a:t>
            </a:r>
          </a:p>
          <a:p>
            <a:pPr algn="ctr"/>
            <a:r>
              <a:rPr lang="zh-CN" altLang="en-US" sz="2400" b="1">
                <a:solidFill>
                  <a:schemeClr val="bg1"/>
                </a:solidFill>
                <a:latin typeface="微软雅黑" panose="020B0503020204020204" charset="-122"/>
                <a:ea typeface="微软雅黑" panose="020B0503020204020204" charset="-122"/>
              </a:rPr>
              <a:t>国赛   </a:t>
            </a:r>
          </a:p>
        </p:txBody>
      </p:sp>
      <p:sp>
        <p:nvSpPr>
          <p:cNvPr id="35" name="文本框 34"/>
          <p:cNvSpPr txBox="1"/>
          <p:nvPr/>
        </p:nvSpPr>
        <p:spPr>
          <a:xfrm>
            <a:off x="8401685" y="4728210"/>
            <a:ext cx="1781175" cy="82994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2019.06</a:t>
            </a:r>
          </a:p>
          <a:p>
            <a:pPr algn="ctr"/>
            <a:r>
              <a:rPr lang="zh-CN" altLang="en-US" sz="2400" b="1">
                <a:solidFill>
                  <a:schemeClr val="bg1"/>
                </a:solidFill>
                <a:latin typeface="微软雅黑" panose="020B0503020204020204" charset="-122"/>
                <a:ea typeface="微软雅黑" panose="020B0503020204020204" charset="-122"/>
              </a:rPr>
              <a:t>省赛     </a:t>
            </a:r>
          </a:p>
        </p:txBody>
      </p:sp>
      <p:sp>
        <p:nvSpPr>
          <p:cNvPr id="38" name="六边形 37"/>
          <p:cNvSpPr/>
          <p:nvPr/>
        </p:nvSpPr>
        <p:spPr>
          <a:xfrm rot="5400000">
            <a:off x="4625340" y="4379595"/>
            <a:ext cx="1602740" cy="1499870"/>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9" name="文本框 38"/>
          <p:cNvSpPr txBox="1"/>
          <p:nvPr/>
        </p:nvSpPr>
        <p:spPr>
          <a:xfrm>
            <a:off x="4533265" y="4552315"/>
            <a:ext cx="1781175" cy="1198880"/>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2019.06</a:t>
            </a:r>
          </a:p>
          <a:p>
            <a:pPr algn="ctr"/>
            <a:r>
              <a:rPr lang="zh-CN" altLang="en-US" sz="2400" b="1">
                <a:solidFill>
                  <a:schemeClr val="bg1"/>
                </a:solidFill>
                <a:latin typeface="微软雅黑" panose="020B0503020204020204" charset="-122"/>
                <a:ea typeface="微软雅黑" panose="020B0503020204020204" charset="-122"/>
              </a:rPr>
              <a:t>国赛网上</a:t>
            </a:r>
          </a:p>
          <a:p>
            <a:pPr algn="ctr"/>
            <a:r>
              <a:rPr lang="zh-CN" altLang="en-US" sz="2400" b="1">
                <a:solidFill>
                  <a:schemeClr val="bg1"/>
                </a:solidFill>
                <a:latin typeface="微软雅黑" panose="020B0503020204020204" charset="-122"/>
                <a:ea typeface="微软雅黑" panose="020B0503020204020204" charset="-122"/>
              </a:rPr>
              <a:t>提交材料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9" grpId="0" bldLvl="0" animBg="1"/>
      <p:bldP spid="163" grpId="0" bldLvl="0" animBg="1"/>
      <p:bldP spid="170" grpId="0" bldLvl="0" animBg="1"/>
      <p:bldP spid="177" grpId="0" bldLvl="0" animBg="1"/>
      <p:bldP spid="27" grpId="0" animBg="1"/>
      <p:bldP spid="29" grpId="0"/>
      <p:bldP spid="29" grpId="1"/>
      <p:bldP spid="30" grpId="0" animBg="1"/>
      <p:bldP spid="31" grpId="0"/>
      <p:bldP spid="32" grpId="0" animBg="1"/>
      <p:bldP spid="33" grpId="0"/>
      <p:bldP spid="34" grpId="0" animBg="1"/>
      <p:bldP spid="36" grpId="0" animBg="1"/>
      <p:bldP spid="37" grpId="0"/>
      <p:bldP spid="35" grpId="0"/>
      <p:bldP spid="38"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830" y="1885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grpSp>
        <p:nvGrpSpPr>
          <p:cNvPr id="23" name="组合 22"/>
          <p:cNvGrpSpPr/>
          <p:nvPr/>
        </p:nvGrpSpPr>
        <p:grpSpPr>
          <a:xfrm>
            <a:off x="3063875" y="1431290"/>
            <a:ext cx="9037955" cy="4751705"/>
            <a:chOff x="5665" y="2283"/>
            <a:chExt cx="14233" cy="7483"/>
          </a:xfrm>
        </p:grpSpPr>
        <p:sp>
          <p:nvSpPr>
            <p:cNvPr id="8" name="文本框 7"/>
            <p:cNvSpPr txBox="1"/>
            <p:nvPr/>
          </p:nvSpPr>
          <p:spPr>
            <a:xfrm>
              <a:off x="5665" y="2283"/>
              <a:ext cx="9207" cy="1113"/>
            </a:xfrm>
            <a:prstGeom prst="rect">
              <a:avLst/>
            </a:prstGeom>
            <a:noFill/>
          </p:spPr>
          <p:txBody>
            <a:bodyPr wrap="square" rtlCol="0">
              <a:spAutoFit/>
            </a:bodyPr>
            <a:lstStyle/>
            <a:p>
              <a:r>
                <a:rPr lang="en-US" altLang="zh-CN" sz="4000" b="1">
                  <a:solidFill>
                    <a:schemeClr val="bg1"/>
                  </a:solidFill>
                  <a:latin typeface="Algerian" panose="04020705040A02060702" charset="0"/>
                  <a:ea typeface="微软雅黑" panose="020B0503020204020204" charset="-122"/>
                </a:rPr>
                <a:t>1.</a:t>
              </a:r>
              <a:r>
                <a:rPr lang="zh-CN" altLang="en-US" sz="4000" b="1" dirty="0" smtClean="0">
                  <a:solidFill>
                    <a:srgbClr val="FFFFFF"/>
                  </a:solidFill>
                  <a:latin typeface="微软雅黑" panose="020B0503020204020204" charset="-122"/>
                  <a:ea typeface="微软雅黑" panose="020B0503020204020204" charset="-122"/>
                </a:rPr>
                <a:t>挑战杯</a:t>
              </a:r>
              <a:r>
                <a:rPr lang="zh-CN" altLang="en-US" sz="4000" b="1" dirty="0">
                  <a:solidFill>
                    <a:srgbClr val="FFFFFF"/>
                  </a:solidFill>
                  <a:latin typeface="微软雅黑" panose="020B0503020204020204" charset="-122"/>
                  <a:ea typeface="微软雅黑" panose="020B0503020204020204" charset="-122"/>
                </a:rPr>
                <a:t>的重要</a:t>
              </a:r>
              <a:r>
                <a:rPr lang="zh-CN" altLang="en-US" sz="4000" b="1" dirty="0" smtClean="0">
                  <a:solidFill>
                    <a:srgbClr val="FFFFFF"/>
                  </a:solidFill>
                  <a:latin typeface="微软雅黑" panose="020B0503020204020204" charset="-122"/>
                  <a:ea typeface="微软雅黑" panose="020B0503020204020204" charset="-122"/>
                </a:rPr>
                <a:t>影响</a:t>
              </a:r>
            </a:p>
          </p:txBody>
        </p:sp>
        <p:sp>
          <p:nvSpPr>
            <p:cNvPr id="13" name="文本框 12"/>
            <p:cNvSpPr txBox="1"/>
            <p:nvPr/>
          </p:nvSpPr>
          <p:spPr>
            <a:xfrm>
              <a:off x="5726" y="5007"/>
              <a:ext cx="9185" cy="1113"/>
            </a:xfrm>
            <a:prstGeom prst="rect">
              <a:avLst/>
            </a:prstGeom>
            <a:noFill/>
          </p:spPr>
          <p:txBody>
            <a:bodyPr wrap="square" rtlCol="0">
              <a:spAutoFit/>
            </a:bodyPr>
            <a:lstStyle/>
            <a:p>
              <a:r>
                <a:rPr lang="en-US" altLang="zh-CN" sz="4000" b="1">
                  <a:solidFill>
                    <a:schemeClr val="bg1"/>
                  </a:solidFill>
                  <a:latin typeface="Algerian" panose="04020705040A02060702" charset="0"/>
                  <a:ea typeface="微软雅黑" panose="020B0503020204020204" charset="-122"/>
                </a:rPr>
                <a:t>3.</a:t>
              </a:r>
              <a:r>
                <a:rPr lang="zh-CN" altLang="en-US" sz="4000" b="1">
                  <a:solidFill>
                    <a:schemeClr val="bg1"/>
                  </a:solidFill>
                  <a:latin typeface="Algerian" panose="04020705040A02060702" charset="0"/>
                  <a:ea typeface="微软雅黑" panose="020B0503020204020204" charset="-122"/>
                </a:rPr>
                <a:t>从评审标准看</a:t>
              </a:r>
              <a:r>
                <a:rPr lang="zh-CN" altLang="en-US" sz="4000" b="1">
                  <a:solidFill>
                    <a:schemeClr val="bg1"/>
                  </a:solidFill>
                  <a:latin typeface="微软雅黑" panose="020B0503020204020204" charset="-122"/>
                  <a:ea typeface="微软雅黑" panose="020B0503020204020204" charset="-122"/>
                </a:rPr>
                <a:t>备赛重点</a:t>
              </a:r>
            </a:p>
          </p:txBody>
        </p:sp>
        <p:sp>
          <p:nvSpPr>
            <p:cNvPr id="19" name="文本框 18"/>
            <p:cNvSpPr txBox="1"/>
            <p:nvPr/>
          </p:nvSpPr>
          <p:spPr>
            <a:xfrm>
              <a:off x="5699" y="3731"/>
              <a:ext cx="11756" cy="1113"/>
            </a:xfrm>
            <a:prstGeom prst="rect">
              <a:avLst/>
            </a:prstGeom>
            <a:noFill/>
          </p:spPr>
          <p:txBody>
            <a:bodyPr wrap="square" rtlCol="0">
              <a:spAutoFit/>
            </a:bodyPr>
            <a:lstStyle/>
            <a:p>
              <a:r>
                <a:rPr lang="en-US" altLang="zh-CN" sz="4000" b="1">
                  <a:solidFill>
                    <a:schemeClr val="bg1"/>
                  </a:solidFill>
                  <a:latin typeface="Algerian" panose="04020705040A02060702" charset="0"/>
                  <a:ea typeface="微软雅黑" panose="020B0503020204020204" charset="-122"/>
                </a:rPr>
                <a:t>2.</a:t>
              </a:r>
              <a:r>
                <a:rPr lang="zh-CN" altLang="en-US" sz="4000" b="1">
                  <a:solidFill>
                    <a:schemeClr val="bg1"/>
                  </a:solidFill>
                  <a:latin typeface="微软雅黑" panose="020B0503020204020204" charset="-122"/>
                  <a:ea typeface="微软雅黑" panose="020B0503020204020204" charset="-122"/>
                </a:rPr>
                <a:t>挑战杯对课题组的意义</a:t>
              </a:r>
            </a:p>
          </p:txBody>
        </p:sp>
        <p:sp>
          <p:nvSpPr>
            <p:cNvPr id="20" name="文本框 19"/>
            <p:cNvSpPr txBox="1"/>
            <p:nvPr/>
          </p:nvSpPr>
          <p:spPr>
            <a:xfrm>
              <a:off x="5726" y="8653"/>
              <a:ext cx="14172" cy="1113"/>
            </a:xfrm>
            <a:prstGeom prst="rect">
              <a:avLst/>
            </a:prstGeom>
            <a:noFill/>
          </p:spPr>
          <p:txBody>
            <a:bodyPr wrap="square" rtlCol="0">
              <a:spAutoFit/>
            </a:bodyPr>
            <a:lstStyle/>
            <a:p>
              <a:r>
                <a:rPr lang="en-US" altLang="zh-CN" sz="4000" b="1">
                  <a:solidFill>
                    <a:schemeClr val="bg1"/>
                  </a:solidFill>
                  <a:latin typeface="Algerian" panose="04020705040A02060702" charset="0"/>
                  <a:ea typeface="微软雅黑" panose="020B0503020204020204" charset="-122"/>
                </a:rPr>
                <a:t>6.</a:t>
              </a:r>
              <a:r>
                <a:rPr lang="zh-CN" altLang="en-US" sz="4000" b="1">
                  <a:solidFill>
                    <a:schemeClr val="bg1"/>
                  </a:solidFill>
                  <a:latin typeface="Algerian" panose="04020705040A02060702" charset="0"/>
                  <a:ea typeface="微软雅黑" panose="020B0503020204020204" charset="-122"/>
                </a:rPr>
                <a:t>近三届工科特等奖作品</a:t>
              </a:r>
            </a:p>
          </p:txBody>
        </p:sp>
        <p:sp>
          <p:nvSpPr>
            <p:cNvPr id="21" name="文本框 20"/>
            <p:cNvSpPr txBox="1"/>
            <p:nvPr/>
          </p:nvSpPr>
          <p:spPr>
            <a:xfrm>
              <a:off x="5726" y="6210"/>
              <a:ext cx="10796" cy="1113"/>
            </a:xfrm>
            <a:prstGeom prst="rect">
              <a:avLst/>
            </a:prstGeom>
            <a:noFill/>
          </p:spPr>
          <p:txBody>
            <a:bodyPr wrap="square" rtlCol="0">
              <a:spAutoFit/>
            </a:bodyPr>
            <a:lstStyle/>
            <a:p>
              <a:r>
                <a:rPr lang="en-US" altLang="zh-CN" sz="4000" b="1">
                  <a:solidFill>
                    <a:schemeClr val="bg1"/>
                  </a:solidFill>
                  <a:latin typeface="Algerian" panose="04020705040A02060702" charset="0"/>
                  <a:ea typeface="微软雅黑" panose="020B0503020204020204" charset="-122"/>
                </a:rPr>
                <a:t>4.</a:t>
              </a:r>
              <a:r>
                <a:rPr lang="zh-CN" altLang="en-US" sz="4000" b="1">
                  <a:solidFill>
                    <a:schemeClr val="bg1"/>
                  </a:solidFill>
                  <a:latin typeface="Algerian" panose="04020705040A02060702" charset="0"/>
                  <a:ea typeface="微软雅黑" panose="020B0503020204020204" charset="-122"/>
                </a:rPr>
                <a:t>备赛时间轴</a:t>
              </a:r>
            </a:p>
          </p:txBody>
        </p:sp>
        <p:sp>
          <p:nvSpPr>
            <p:cNvPr id="22" name="文本框 21"/>
            <p:cNvSpPr txBox="1"/>
            <p:nvPr/>
          </p:nvSpPr>
          <p:spPr>
            <a:xfrm>
              <a:off x="5725" y="7450"/>
              <a:ext cx="11730" cy="1113"/>
            </a:xfrm>
            <a:prstGeom prst="rect">
              <a:avLst/>
            </a:prstGeom>
            <a:noFill/>
          </p:spPr>
          <p:txBody>
            <a:bodyPr wrap="square" rtlCol="0">
              <a:spAutoFit/>
            </a:bodyPr>
            <a:lstStyle/>
            <a:p>
              <a:r>
                <a:rPr lang="en-US" altLang="zh-CN" sz="4000" b="1">
                  <a:solidFill>
                    <a:schemeClr val="bg1"/>
                  </a:solidFill>
                  <a:latin typeface="Algerian" panose="04020705040A02060702" charset="0"/>
                  <a:ea typeface="微软雅黑" panose="020B0503020204020204" charset="-122"/>
                </a:rPr>
                <a:t>5.</a:t>
              </a:r>
              <a:r>
                <a:rPr lang="zh-CN" altLang="en-US" sz="4000" b="1">
                  <a:solidFill>
                    <a:schemeClr val="bg1"/>
                  </a:solidFill>
                  <a:latin typeface="Algerian" panose="04020705040A02060702" charset="0"/>
                  <a:ea typeface="微软雅黑" panose="020B0503020204020204" charset="-122"/>
                </a:rPr>
                <a:t>附加材料</a:t>
              </a: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030" y="5949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3879215" y="2682875"/>
            <a:ext cx="7448550" cy="1014730"/>
          </a:xfrm>
          <a:prstGeom prst="rect">
            <a:avLst/>
          </a:prstGeom>
          <a:noFill/>
        </p:spPr>
        <p:txBody>
          <a:bodyPr wrap="square" rtlCol="0">
            <a:spAutoFit/>
          </a:bodyPr>
          <a:lstStyle/>
          <a:p>
            <a:r>
              <a:rPr lang="en-US" altLang="zh-CN" sz="6000" b="1">
                <a:solidFill>
                  <a:schemeClr val="bg1"/>
                </a:solidFill>
                <a:latin typeface="Algerian" panose="04020705040A02060702" charset="0"/>
                <a:ea typeface="微软雅黑" panose="020B0503020204020204" charset="-122"/>
              </a:rPr>
              <a:t>5. </a:t>
            </a:r>
            <a:r>
              <a:rPr lang="zh-CN" altLang="en-US" sz="6000" b="1">
                <a:solidFill>
                  <a:schemeClr val="bg1"/>
                </a:solidFill>
                <a:latin typeface="Algerian" panose="04020705040A02060702" charset="0"/>
                <a:ea typeface="微软雅黑" panose="020B0503020204020204" charset="-122"/>
              </a:rPr>
              <a:t>附加材料</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2510" y="194945"/>
            <a:ext cx="3302635" cy="92837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997585" y="1231900"/>
            <a:ext cx="10484485" cy="5262245"/>
          </a:xfrm>
          <a:prstGeom prst="rect">
            <a:avLst/>
          </a:prstGeom>
        </p:spPr>
        <p:txBody>
          <a:bodyPr wrap="square">
            <a:spAutoFit/>
          </a:bodyPr>
          <a:lstStyle/>
          <a:p>
            <a:pPr indent="355600" algn="just">
              <a:lnSpc>
                <a:spcPct val="150000"/>
              </a:lnSpc>
              <a:spcAft>
                <a:spcPts val="0"/>
              </a:spcAft>
            </a:pPr>
            <a:r>
              <a:rPr lang="zh-CN" sz="3200" b="1" kern="100" dirty="0" smtClean="0">
                <a:solidFill>
                  <a:schemeClr val="bg1"/>
                </a:solidFill>
                <a:effectLst/>
                <a:latin typeface="仿宋" panose="02010609060101010101" charset="-122"/>
                <a:ea typeface="仿宋" panose="02010609060101010101" charset="-122"/>
                <a:cs typeface="Times New Roman" panose="02020603050405020304" pitchFamily="18" charset="0"/>
              </a:rPr>
              <a:t>需要准备的附加材料主要有：</a:t>
            </a:r>
          </a:p>
          <a:p>
            <a:pPr indent="355600" algn="just">
              <a:lnSpc>
                <a:spcPct val="150000"/>
              </a:lnSpc>
              <a:spcAft>
                <a:spcPts val="0"/>
              </a:spcAft>
            </a:pP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1</a:t>
            </a: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推荐信</a:t>
            </a:r>
          </a:p>
          <a:p>
            <a:pPr indent="355600" algn="just">
              <a:lnSpc>
                <a:spcPct val="150000"/>
              </a:lnSpc>
              <a:spcAft>
                <a:spcPts val="0"/>
              </a:spcAft>
            </a:pP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2</a:t>
            </a: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专利：发明型专利含金量更高</a:t>
            </a:r>
          </a:p>
          <a:p>
            <a:pPr indent="355600" algn="just">
              <a:lnSpc>
                <a:spcPct val="150000"/>
              </a:lnSpc>
              <a:spcAft>
                <a:spcPts val="0"/>
              </a:spcAft>
            </a:pP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3</a:t>
            </a: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论文：学术论文类作品要求有论文发表在高影响因子的期刊</a:t>
            </a:r>
          </a:p>
          <a:p>
            <a:pPr indent="355600" algn="just">
              <a:lnSpc>
                <a:spcPct val="150000"/>
              </a:lnSpc>
              <a:spcAft>
                <a:spcPts val="0"/>
              </a:spcAft>
            </a:pP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4</a:t>
            </a: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科技查新报告 ：证明创新性的材料，每个项目必备</a:t>
            </a:r>
          </a:p>
          <a:p>
            <a:pPr indent="355600" algn="just">
              <a:lnSpc>
                <a:spcPct val="150000"/>
              </a:lnSpc>
              <a:spcAft>
                <a:spcPts val="0"/>
              </a:spcAft>
            </a:pP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5.</a:t>
            </a:r>
            <a:r>
              <a:rPr lang="zh-CN" altLang="en-US"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与公司的</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合作意向书、第三方机构的测评等：证明作品的实际应用</a:t>
            </a:r>
          </a:p>
          <a:p>
            <a:pPr indent="355600" algn="just">
              <a:lnSpc>
                <a:spcPct val="150000"/>
              </a:lnSpc>
              <a:spcAft>
                <a:spcPts val="0"/>
              </a:spcAft>
            </a:pP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价值和产业化程度</a:t>
            </a:r>
          </a:p>
          <a:p>
            <a:pPr indent="355600" algn="just">
              <a:lnSpc>
                <a:spcPct val="150000"/>
              </a:lnSpc>
              <a:spcAft>
                <a:spcPts val="0"/>
              </a:spcAft>
            </a:pP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6.</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获奖情况</a:t>
            </a:r>
          </a:p>
          <a:p>
            <a:pPr indent="355600" algn="just">
              <a:lnSpc>
                <a:spcPct val="150000"/>
              </a:lnSpc>
              <a:spcAft>
                <a:spcPts val="0"/>
              </a:spcAft>
            </a:pPr>
            <a:r>
              <a:rPr lang="en-US"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7. </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媒体报道：作品的社会影响力</a:t>
            </a:r>
          </a:p>
        </p:txBody>
      </p:sp>
      <p:sp>
        <p:nvSpPr>
          <p:cNvPr id="4" name="文本框 3"/>
          <p:cNvSpPr txBox="1"/>
          <p:nvPr/>
        </p:nvSpPr>
        <p:spPr>
          <a:xfrm>
            <a:off x="6743700" y="276860"/>
            <a:ext cx="2720340" cy="829945"/>
          </a:xfrm>
          <a:prstGeom prst="rect">
            <a:avLst/>
          </a:prstGeom>
          <a:noFill/>
        </p:spPr>
        <p:txBody>
          <a:bodyPr wrap="square" rtlCol="0">
            <a:spAutoFit/>
          </a:bodyPr>
          <a:lstStyle/>
          <a:p>
            <a:r>
              <a:rPr lang="zh-CN" altLang="en-US" sz="4800" b="1">
                <a:solidFill>
                  <a:schemeClr val="bg1"/>
                </a:solidFill>
                <a:latin typeface="微软雅黑" panose="020B0503020204020204" charset="-122"/>
                <a:ea typeface="微软雅黑" panose="020B0503020204020204" charset="-122"/>
              </a:rPr>
              <a:t>附加材料</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1830" y="174625"/>
            <a:ext cx="3302635" cy="92837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808355" y="1987550"/>
            <a:ext cx="10484485" cy="4707890"/>
          </a:xfrm>
          <a:prstGeom prst="rect">
            <a:avLst/>
          </a:prstGeom>
        </p:spPr>
        <p:txBody>
          <a:bodyPr wrap="square">
            <a:spAutoFit/>
          </a:bodyPr>
          <a:lstStyle/>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1 推荐信（4 封）：中科院院士尹浩、中科院院士吴培亨、东南大学移动通信国家重</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点实验室主任尤肖虎、南京邮电大学通信技术研究所首席科学家朱洪波</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2 专利（4 项）：一项发明专利、三项实用新型专利</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3 论文（2 篇） </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4 科技查新报告 </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5 测试报告</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6 合作意向书：美国国家仪器（NI）公司、英特尔公司（Intel）、智风科技（北京）</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有限公司、钛米机器人科技有限公司  </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7 获奖情况：校赛特等奖、省赛特等奖</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8 媒体报道 ：包括江苏省省委书记、副省长参观项目的报道等</a:t>
            </a:r>
          </a:p>
        </p:txBody>
      </p:sp>
      <p:sp>
        <p:nvSpPr>
          <p:cNvPr id="4" name="文本框 3"/>
          <p:cNvSpPr txBox="1"/>
          <p:nvPr/>
        </p:nvSpPr>
        <p:spPr>
          <a:xfrm>
            <a:off x="4703445" y="306070"/>
            <a:ext cx="7432675" cy="706755"/>
          </a:xfrm>
          <a:prstGeom prst="rect">
            <a:avLst/>
          </a:prstGeom>
          <a:noFill/>
        </p:spPr>
        <p:txBody>
          <a:bodyPr wrap="square" rtlCol="0">
            <a:spAutoFit/>
          </a:bodyPr>
          <a:lstStyle/>
          <a:p>
            <a:r>
              <a:rPr lang="zh-CN" altLang="en-US" sz="4000" b="1">
                <a:solidFill>
                  <a:schemeClr val="bg1"/>
                </a:solidFill>
                <a:latin typeface="微软雅黑" panose="020B0503020204020204" charset="-122"/>
                <a:ea typeface="微软雅黑" panose="020B0503020204020204" charset="-122"/>
              </a:rPr>
              <a:t>附加材料</a:t>
            </a:r>
            <a:r>
              <a:rPr lang="en-US" altLang="zh-CN" sz="4000" b="1">
                <a:solidFill>
                  <a:schemeClr val="bg1"/>
                </a:solidFill>
                <a:latin typeface="微软雅黑" panose="020B0503020204020204" charset="-122"/>
                <a:ea typeface="微软雅黑" panose="020B0503020204020204" charset="-122"/>
              </a:rPr>
              <a:t>——</a:t>
            </a:r>
            <a:r>
              <a:rPr lang="zh-CN" altLang="en-US" sz="4000" b="1">
                <a:solidFill>
                  <a:schemeClr val="bg1"/>
                </a:solidFill>
                <a:latin typeface="微软雅黑" panose="020B0503020204020204" charset="-122"/>
                <a:ea typeface="微软雅黑" panose="020B0503020204020204" charset="-122"/>
              </a:rPr>
              <a:t>科技发明制作类</a:t>
            </a:r>
          </a:p>
        </p:txBody>
      </p:sp>
      <p:sp>
        <p:nvSpPr>
          <p:cNvPr id="7" name="文本框 6"/>
          <p:cNvSpPr txBox="1"/>
          <p:nvPr/>
        </p:nvSpPr>
        <p:spPr>
          <a:xfrm>
            <a:off x="727075" y="1136015"/>
            <a:ext cx="10822305" cy="953135"/>
          </a:xfrm>
          <a:prstGeom prst="rect">
            <a:avLst/>
          </a:prstGeom>
          <a:noFill/>
        </p:spPr>
        <p:txBody>
          <a:bodyPr wrap="square" rtlCol="0">
            <a:spAutoFit/>
          </a:bodyPr>
          <a:lstStyle/>
          <a:p>
            <a:r>
              <a:rPr lang="en-US" altLang="zh-CN" sz="2800" b="1">
                <a:solidFill>
                  <a:schemeClr val="bg1"/>
                </a:solidFill>
                <a:latin typeface="仿宋" panose="02010609060101010101" charset="-122"/>
                <a:ea typeface="仿宋" panose="02010609060101010101" charset="-122"/>
              </a:rPr>
              <a:t>   </a:t>
            </a:r>
            <a:r>
              <a:rPr lang="zh-CN" altLang="en-US" sz="2800" b="1">
                <a:solidFill>
                  <a:schemeClr val="bg1"/>
                </a:solidFill>
                <a:latin typeface="仿宋" panose="02010609060101010101" charset="-122"/>
                <a:ea typeface="仿宋" panose="02010609060101010101" charset="-122"/>
              </a:rPr>
              <a:t>以第十五届挑战杯全国特等奖作品《面向5G大规模MIMO无线传输的快速开发验证平台》为例：</a:t>
            </a:r>
            <a:endParaRPr lang="zh-CN" altLang="en-US" sz="20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8675" y="274955"/>
            <a:ext cx="3332480" cy="94361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1186180" y="2633345"/>
            <a:ext cx="11989435" cy="3322955"/>
          </a:xfrm>
          <a:prstGeom prst="rect">
            <a:avLst/>
          </a:prstGeom>
        </p:spPr>
        <p:txBody>
          <a:bodyPr wrap="square">
            <a:spAutoFit/>
          </a:bodyPr>
          <a:lstStyle/>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 </a:t>
            </a:r>
            <a:r>
              <a:rPr lang="zh-CN" alt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荐信（</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a:t>
            </a:r>
            <a:r>
              <a:rPr lang="zh-CN" alt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封</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）：中国科学院院士钱逸泰、中科院院士谢毅</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 </a:t>
            </a:r>
            <a:r>
              <a:rPr lang="zh-CN" alt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论文（</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a:t>
            </a:r>
            <a:r>
              <a:rPr lang="zh-CN" alt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篇）：</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发表于JACS的论文 （IF=13.038）、</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发表于Adv.Mater.的 文（IF=18.960）</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3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检索收录证明</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4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应用合作协议</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5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科技查新报告</a:t>
            </a:r>
          </a:p>
          <a:p>
            <a:pPr indent="355600" algn="just">
              <a:lnSpc>
                <a:spcPct val="150000"/>
              </a:lnSpc>
              <a:spcAft>
                <a:spcPts val="0"/>
              </a:spcAft>
            </a:pP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附件 </a:t>
            </a: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6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获奖证书</a:t>
            </a:r>
          </a:p>
        </p:txBody>
      </p:sp>
      <p:sp>
        <p:nvSpPr>
          <p:cNvPr id="4" name="文本框 3"/>
          <p:cNvSpPr txBox="1"/>
          <p:nvPr/>
        </p:nvSpPr>
        <p:spPr>
          <a:xfrm>
            <a:off x="4714240" y="429895"/>
            <a:ext cx="7281545" cy="768350"/>
          </a:xfrm>
          <a:prstGeom prst="rect">
            <a:avLst/>
          </a:prstGeom>
          <a:noFill/>
        </p:spPr>
        <p:txBody>
          <a:bodyPr wrap="square" rtlCol="0">
            <a:spAutoFit/>
          </a:bodyPr>
          <a:lstStyle/>
          <a:p>
            <a:r>
              <a:rPr lang="zh-CN" altLang="en-US" sz="4400" b="1">
                <a:solidFill>
                  <a:schemeClr val="bg1"/>
                </a:solidFill>
                <a:latin typeface="微软雅黑" panose="020B0503020204020204" charset="-122"/>
                <a:ea typeface="微软雅黑" panose="020B0503020204020204" charset="-122"/>
              </a:rPr>
              <a:t>附加材料</a:t>
            </a:r>
            <a:r>
              <a:rPr lang="en-US" altLang="zh-CN" sz="4400" b="1">
                <a:solidFill>
                  <a:schemeClr val="bg1"/>
                </a:solidFill>
                <a:latin typeface="微软雅黑" panose="020B0503020204020204" charset="-122"/>
                <a:ea typeface="微软雅黑" panose="020B0503020204020204" charset="-122"/>
              </a:rPr>
              <a:t>——</a:t>
            </a:r>
            <a:r>
              <a:rPr lang="zh-CN" altLang="en-US" sz="4400" b="1">
                <a:solidFill>
                  <a:schemeClr val="bg1"/>
                </a:solidFill>
                <a:latin typeface="微软雅黑" panose="020B0503020204020204" charset="-122"/>
                <a:ea typeface="微软雅黑" panose="020B0503020204020204" charset="-122"/>
              </a:rPr>
              <a:t>学术论文类</a:t>
            </a:r>
          </a:p>
        </p:txBody>
      </p:sp>
      <p:sp>
        <p:nvSpPr>
          <p:cNvPr id="7" name="文本框 6"/>
          <p:cNvSpPr txBox="1"/>
          <p:nvPr/>
        </p:nvSpPr>
        <p:spPr>
          <a:xfrm>
            <a:off x="626110" y="1613535"/>
            <a:ext cx="11536680" cy="953135"/>
          </a:xfrm>
          <a:prstGeom prst="rect">
            <a:avLst/>
          </a:prstGeom>
          <a:noFill/>
        </p:spPr>
        <p:txBody>
          <a:bodyPr wrap="square" rtlCol="0">
            <a:spAutoFit/>
          </a:bodyPr>
          <a:lstStyle/>
          <a:p>
            <a:r>
              <a:rPr lang="en-US" altLang="zh-CN" sz="2800" b="1">
                <a:solidFill>
                  <a:schemeClr val="bg1"/>
                </a:solidFill>
                <a:latin typeface="仿宋" panose="02010609060101010101" charset="-122"/>
                <a:ea typeface="仿宋" panose="02010609060101010101" charset="-122"/>
              </a:rPr>
              <a:t>  </a:t>
            </a:r>
            <a:r>
              <a:rPr lang="zh-CN" altLang="en-US" sz="2800" b="1">
                <a:solidFill>
                  <a:schemeClr val="bg1"/>
                </a:solidFill>
                <a:latin typeface="仿宋" panose="02010609060101010101" charset="-122"/>
                <a:ea typeface="仿宋" panose="02010609060101010101" charset="-122"/>
              </a:rPr>
              <a:t>以全国特等奖作品《</a:t>
            </a:r>
            <a:r>
              <a:rPr altLang="zh-CN" sz="2800" b="1" kern="100" dirty="0" smtClean="0">
                <a:solidFill>
                  <a:schemeClr val="bg1"/>
                </a:solidFill>
                <a:effectLst/>
                <a:latin typeface="仿宋" panose="02010609060101010101" charset="-122"/>
                <a:ea typeface="仿宋" panose="02010609060101010101" charset="-122"/>
                <a:cs typeface="Times New Roman" panose="02020603050405020304" pitchFamily="18" charset="0"/>
                <a:sym typeface="+mn-ea"/>
              </a:rPr>
              <a:t>面向多晶态及薄膜应用的多极轴分子铁电体研究</a:t>
            </a:r>
            <a:r>
              <a:rPr lang="zh-CN" altLang="en-US" sz="2800" b="1">
                <a:solidFill>
                  <a:schemeClr val="bg1"/>
                </a:solidFill>
                <a:latin typeface="仿宋" panose="02010609060101010101" charset="-122"/>
                <a:ea typeface="仿宋" panose="02010609060101010101" charset="-122"/>
              </a:rPr>
              <a:t>》为例：</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030" y="5949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2303145" y="2826385"/>
            <a:ext cx="8999220" cy="1014730"/>
          </a:xfrm>
          <a:prstGeom prst="rect">
            <a:avLst/>
          </a:prstGeom>
          <a:noFill/>
        </p:spPr>
        <p:txBody>
          <a:bodyPr wrap="square" rtlCol="0">
            <a:spAutoFit/>
          </a:bodyPr>
          <a:lstStyle/>
          <a:p>
            <a:r>
              <a:rPr lang="en-US" altLang="zh-CN" sz="6000" b="1">
                <a:solidFill>
                  <a:schemeClr val="bg1"/>
                </a:solidFill>
                <a:latin typeface="Algerian" panose="04020705040A02060702" charset="0"/>
                <a:ea typeface="微软雅黑" panose="020B0503020204020204" charset="-122"/>
              </a:rPr>
              <a:t>6.</a:t>
            </a:r>
            <a:r>
              <a:rPr lang="zh-CN" altLang="en-US" sz="6000" b="1">
                <a:solidFill>
                  <a:schemeClr val="bg1"/>
                </a:solidFill>
                <a:latin typeface="Algerian" panose="04020705040A02060702" charset="0"/>
                <a:ea typeface="微软雅黑" panose="020B0503020204020204" charset="-122"/>
              </a:rPr>
              <a:t>近三届工科特等奖作品</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605790" y="807085"/>
            <a:ext cx="11502390" cy="6647180"/>
          </a:xfrm>
          <a:prstGeom prst="rect">
            <a:avLst/>
          </a:prstGeom>
        </p:spPr>
        <p:txBody>
          <a:bodyPr wrap="square">
            <a:spAutoFit/>
          </a:bodyPr>
          <a:lstStyle/>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《基于大数据及语言模型的电子文本检错技术》</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（清华大学）</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《一种柔性快充锂金属电池》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（清华大学）</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3.</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《利用仿生思想优化现有技术的实例》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北京航空航天大学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4.</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《中国城市居民生活垃圾分类处理研究 —— 三维综合分类法处理垃圾的智能应用》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天科大</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5.</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《基于视觉技术的大豆种子球表智能检测与自动选别系统》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东北农业大学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6.</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《基于漩涡水动力特性的触须集群式海底集矿装备》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7.</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《晶体中缺陷的原子尺度观察及形成机制的研究 —— 以 Mn3O4 和稀土镁合金为例》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上交</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8.</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《基于视觉信号分解与融合的单屏多通道显示技术及应用》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9.</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《发动机尾气余热驱动的冷藏车吸附式制冷系统》</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10.</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《多维视觉卒中后手功能康复定量评估平台》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11.</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《基于抗结直肠癌活性 SGK1 抑制剂的结构修饰、合成与活性研究》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12.</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《面向 5G 大规模 MIMO 无线传输的快速开发验证平台》</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东南大学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fontAlgn="auto">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13.</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《面向多晶态及薄膜应用的多极轴分子铁电体研究》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东南大学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fontAlgn="auto">
              <a:lnSpc>
                <a:spcPct val="150000"/>
              </a:lnSpc>
              <a:spcAft>
                <a:spcPts val="0"/>
              </a:spcAft>
            </a:pP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350" y="66675"/>
            <a:ext cx="2860675" cy="847090"/>
          </a:xfrm>
          <a:prstGeom prst="rect">
            <a:avLst/>
          </a:prstGeom>
        </p:spPr>
      </p:pic>
      <p:sp>
        <p:nvSpPr>
          <p:cNvPr id="8" name="文本框 7"/>
          <p:cNvSpPr txBox="1"/>
          <p:nvPr/>
        </p:nvSpPr>
        <p:spPr>
          <a:xfrm>
            <a:off x="4142740" y="202565"/>
            <a:ext cx="7781925"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第十五届工科特等奖名单（</a:t>
            </a:r>
            <a:r>
              <a:rPr lang="en-US" altLang="zh-CN" sz="3600" b="1">
                <a:solidFill>
                  <a:schemeClr val="bg1"/>
                </a:solidFill>
                <a:latin typeface="微软雅黑" panose="020B0503020204020204" charset="-122"/>
                <a:ea typeface="微软雅黑" panose="020B0503020204020204" charset="-122"/>
              </a:rPr>
              <a:t>26</a:t>
            </a:r>
            <a:r>
              <a:rPr lang="zh-CN" altLang="en-US" sz="3600" b="1">
                <a:solidFill>
                  <a:schemeClr val="bg1"/>
                </a:solidFill>
                <a:latin typeface="微软雅黑" panose="020B0503020204020204" charset="-122"/>
                <a:ea typeface="微软雅黑" panose="020B0503020204020204" charset="-122"/>
              </a:rPr>
              <a:t>件）</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350" y="81280"/>
            <a:ext cx="2860675" cy="84709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705485" y="782320"/>
            <a:ext cx="11943080" cy="6092825"/>
          </a:xfrm>
          <a:prstGeom prst="rect">
            <a:avLst/>
          </a:prstGeom>
        </p:spPr>
        <p:txBody>
          <a:bodyPr wrap="square">
            <a:spAutoFit/>
          </a:bodyPr>
          <a:lstStyle/>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14.</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《钢轨顶表面缺陷电磁高速巡检系统》</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南京航空航天大学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15.</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《小型高分辨率二维成像声呐系统》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南京航空航天大学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16.</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《面向高品质照明与显示应用的高效发光量子点》</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南京理工大学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17.</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《可调螺距螺旋桨桨叶重心测量及修正复合平台》</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江苏科技大学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18.</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《稀土基非贵金属催化剂的制备及在精对苯二甲酸生产工艺废气中的应用》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南京工业大学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19.</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《宽频电子变压器参数自动测试仪的研制》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常州大学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20.</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《大戟科有毒中药狼毒醋制减毒机制研究》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南京中医药大学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21.</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《管道医生 —— 智能泄漏检测定位球》</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浙江大学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22.</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《基于血管再生和骨折修复双重功能的新型 EGFL6 重组蛋白产品研发》</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温州医科大学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23.</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《秧果兼收型花生联合收获机》</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青岛农业大学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24.</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《二维材料的可控制备及其性质探索》</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武汉大学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endParaRPr lang="zh-CN" alt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25.</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《带角位移补偿的新型 XYθ 晶圆级芯片倒装定位平台》</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26.</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《基于高精度皮肤生物特征识别的非接触身份认证》</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广东工业大学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p:txBody>
      </p:sp>
      <p:sp>
        <p:nvSpPr>
          <p:cNvPr id="4" name="文本框 3"/>
          <p:cNvSpPr txBox="1"/>
          <p:nvPr/>
        </p:nvSpPr>
        <p:spPr>
          <a:xfrm>
            <a:off x="4069715" y="200660"/>
            <a:ext cx="7781925"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第十五届工科特等奖名单（</a:t>
            </a:r>
            <a:r>
              <a:rPr lang="en-US" altLang="zh-CN" sz="3600" b="1">
                <a:solidFill>
                  <a:schemeClr val="bg1"/>
                </a:solidFill>
                <a:latin typeface="微软雅黑" panose="020B0503020204020204" charset="-122"/>
                <a:ea typeface="微软雅黑" panose="020B0503020204020204" charset="-122"/>
              </a:rPr>
              <a:t>26</a:t>
            </a:r>
            <a:r>
              <a:rPr lang="zh-CN" altLang="en-US" sz="3600" b="1">
                <a:solidFill>
                  <a:schemeClr val="bg1"/>
                </a:solidFill>
                <a:latin typeface="微软雅黑" panose="020B0503020204020204" charset="-122"/>
                <a:ea typeface="微软雅黑" panose="020B0503020204020204" charset="-122"/>
              </a:rPr>
              <a:t>件）</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843280" y="750570"/>
            <a:ext cx="10681335" cy="6554470"/>
          </a:xfrm>
          <a:prstGeom prst="rect">
            <a:avLst/>
          </a:prstGeom>
        </p:spPr>
        <p:txBody>
          <a:bodyPr wrap="square">
            <a:spAutoFit/>
          </a:bodyPr>
          <a:lstStyle/>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a:t>
            </a:r>
            <a:r>
              <a:rPr lang="zh-CN" alt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新型齿轮齿条式发动机的设计制造与研究》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清华大学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人车交互式自主泊车演示系统》</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北京理工大学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3.</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面向人工光合作用的新型纳米超晶格材料》</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复旦大</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4.</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《水热固化海砂为低环境负荷的新型建筑材料》</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复旦大</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学）</a:t>
            </a:r>
          </a:p>
          <a:p>
            <a:pPr indent="355600" algn="just">
              <a:lnSpc>
                <a:spcPct val="150000"/>
              </a:lnSpc>
              <a:spcAft>
                <a:spcPts val="0"/>
              </a:spcAft>
            </a:pP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5.</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《基于反向双螺杆万向关节的微型机械臂及其在微创手术中的应用》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6.</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移动平台安全操作系统T6及其应用》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7.</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《自供氧技术用于增效癌症光动力治疗的研究》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8.</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《移动式秸秆热解制油设备的研发》</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东南大学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9.</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多视点大尺寸光场真三维显示系统》</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南京航空航天大学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10.</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低成本立方体纳卫星》</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南京理工大学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11.</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"SCscope”一基于智能计算机成像的三维定量相位显微镜》</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南京理工大学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12.</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《一种提高奶牛产奶量的微生态制剂》</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江苏师范大学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endPar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350" y="22860"/>
            <a:ext cx="2860675" cy="847090"/>
          </a:xfrm>
          <a:prstGeom prst="rect">
            <a:avLst/>
          </a:prstGeom>
        </p:spPr>
      </p:pic>
      <p:sp>
        <p:nvSpPr>
          <p:cNvPr id="8" name="文本框 7"/>
          <p:cNvSpPr txBox="1"/>
          <p:nvPr/>
        </p:nvSpPr>
        <p:spPr>
          <a:xfrm>
            <a:off x="4142740" y="187960"/>
            <a:ext cx="7781925"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第十四届工科特等奖名单（</a:t>
            </a:r>
            <a:r>
              <a:rPr lang="en-US" altLang="zh-CN" sz="3600" b="1">
                <a:solidFill>
                  <a:schemeClr val="bg1"/>
                </a:solidFill>
                <a:latin typeface="微软雅黑" panose="020B0503020204020204" charset="-122"/>
                <a:ea typeface="微软雅黑" panose="020B0503020204020204" charset="-122"/>
              </a:rPr>
              <a:t>23</a:t>
            </a:r>
            <a:r>
              <a:rPr lang="zh-CN" altLang="en-US" sz="3600" b="1">
                <a:solidFill>
                  <a:schemeClr val="bg1"/>
                </a:solidFill>
                <a:latin typeface="微软雅黑" panose="020B0503020204020204" charset="-122"/>
                <a:ea typeface="微软雅黑" panose="020B0503020204020204" charset="-122"/>
              </a:rPr>
              <a:t>件）</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807085" y="1016000"/>
            <a:ext cx="11943080" cy="5169535"/>
          </a:xfrm>
          <a:prstGeom prst="rect">
            <a:avLst/>
          </a:prstGeom>
        </p:spPr>
        <p:txBody>
          <a:bodyPr wrap="square">
            <a:spAutoFit/>
          </a:bodyPr>
          <a:lstStyle/>
          <a:p>
            <a:pPr indent="355600" algn="just">
              <a:lnSpc>
                <a:spcPct val="150000"/>
              </a:lnSpc>
              <a:spcAft>
                <a:spcPts val="0"/>
              </a:spcAft>
            </a:pP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13.</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关节软骨组织工程生物医学材料研究》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浙江大学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14.</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《流动的冰一渔船用海水流化冰制备过程关键技术研究与设备创新》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浙江海洋学院</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15.</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《刚地弓形虫TgAtgB-TgAtg3分子互作在小分子药物研发中的应用》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温州医科大学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16.</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面向高精度一体化结构的数控加工</a:t>
            </a: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3D打印复合设备》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华中科技大学</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17.</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《基于碳纤维可穿着超级电容器储能器件的研制》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中山大学</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18.</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《龟裂模板法制备柔性透明导电薄膜技术及应用》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广东工业大学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p>
          <a:p>
            <a:pPr indent="355600" algn="just">
              <a:lnSpc>
                <a:spcPct val="150000"/>
              </a:lnSpc>
              <a:spcAft>
                <a:spcPts val="0"/>
              </a:spcAft>
            </a:pP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19.</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基于近场直写微纳喷印的三维光栅喷印工艺及其装置》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广东工业大学</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20.</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《基于盲分离技术的胎儿心电监护系统》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广东工业大学</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21.</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《计算机辅助药物设计新型抗白血病靶向短肤ETP-3904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南方医科大学</a:t>
            </a:r>
            <a:r>
              <a:rPr lang="zh-CN"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alt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22.</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建立具有临床意义的实验模型以研究卵巢癌的转移机制》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香港大学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23.</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《石墨烯膜对海水淡化的应用》   </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香港科技大学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350" y="66675"/>
            <a:ext cx="2860675" cy="847090"/>
          </a:xfrm>
          <a:prstGeom prst="rect">
            <a:avLst/>
          </a:prstGeom>
        </p:spPr>
      </p:pic>
      <p:sp>
        <p:nvSpPr>
          <p:cNvPr id="8" name="文本框 7"/>
          <p:cNvSpPr txBox="1"/>
          <p:nvPr/>
        </p:nvSpPr>
        <p:spPr>
          <a:xfrm>
            <a:off x="4142740" y="187960"/>
            <a:ext cx="7781925"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第十四届工科特等奖名单（</a:t>
            </a:r>
            <a:r>
              <a:rPr lang="en-US" altLang="zh-CN" sz="3600" b="1">
                <a:solidFill>
                  <a:schemeClr val="bg1"/>
                </a:solidFill>
                <a:latin typeface="微软雅黑" panose="020B0503020204020204" charset="-122"/>
                <a:ea typeface="微软雅黑" panose="020B0503020204020204" charset="-122"/>
              </a:rPr>
              <a:t>23</a:t>
            </a:r>
            <a:r>
              <a:rPr lang="zh-CN" altLang="en-US" sz="3600" b="1">
                <a:solidFill>
                  <a:schemeClr val="bg1"/>
                </a:solidFill>
                <a:latin typeface="微软雅黑" panose="020B0503020204020204" charset="-122"/>
                <a:ea typeface="微软雅黑" panose="020B0503020204020204" charset="-122"/>
              </a:rPr>
              <a:t>件）</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871855" y="831850"/>
            <a:ext cx="12793980" cy="6647180"/>
          </a:xfrm>
          <a:prstGeom prst="rect">
            <a:avLst/>
          </a:prstGeom>
        </p:spPr>
        <p:txBody>
          <a:bodyPr wrap="square">
            <a:spAutoFit/>
          </a:bodyPr>
          <a:lstStyle/>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《包含平面硒原子层的稀土硒化物及硒氧化物二维纳米晶：RESe2与RE4O4Se3的</a:t>
            </a:r>
          </a:p>
          <a:p>
            <a:pPr indent="355600" algn="just">
              <a:lnSpc>
                <a:spcPct val="150000"/>
              </a:lnSpc>
              <a:spcAft>
                <a:spcPts val="0"/>
              </a:spcAft>
            </a:pP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液相合成与性质研究》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北京大学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2.</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《面向军工装备制造业的智能优化排产软件》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北京理工大学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3.</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《多光照环境下的第一人称手部检测》</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清华大学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4.</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《可用于油水分离和水净化处理的双层TiO2基网膜》</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清华大学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5.</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《蓝宝石光纤探针持气率测井仪》</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燕山大学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6.</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《交互式声光显示屏》</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大连理工大学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7.</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《磁控多级孔纳米缓释骨修复材料的研制与性质探究》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吉林大学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　　　</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8.</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《自支撑搅拌摩擦焊接新方法及焊具设计—适用于高速列车用国际先进焊接方法》</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哈工大</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9.</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《一种全新的金催化喹啉类化合物选择氢化反应》</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复旦大学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10.</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《采用高效无线供能的胃肠道新型钳位式微机器人诊查系统》</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11.</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rPr>
              <a:t>《核子分离能公式的改进及GK关系新特征的发现与解释》</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endPar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5350" y="66675"/>
            <a:ext cx="2860675" cy="847090"/>
          </a:xfrm>
          <a:prstGeom prst="rect">
            <a:avLst/>
          </a:prstGeom>
        </p:spPr>
      </p:pic>
      <p:sp>
        <p:nvSpPr>
          <p:cNvPr id="8" name="文本框 7"/>
          <p:cNvSpPr txBox="1"/>
          <p:nvPr/>
        </p:nvSpPr>
        <p:spPr>
          <a:xfrm>
            <a:off x="4142740" y="187960"/>
            <a:ext cx="7781925"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第十三届工科特等奖名单（</a:t>
            </a:r>
            <a:r>
              <a:rPr lang="en-US" altLang="zh-CN" sz="3600" b="1">
                <a:solidFill>
                  <a:schemeClr val="bg1"/>
                </a:solidFill>
                <a:latin typeface="微软雅黑" panose="020B0503020204020204" charset="-122"/>
                <a:ea typeface="微软雅黑" panose="020B0503020204020204" charset="-122"/>
              </a:rPr>
              <a:t>22</a:t>
            </a:r>
            <a:r>
              <a:rPr lang="zh-CN" altLang="en-US" sz="3600" b="1">
                <a:solidFill>
                  <a:schemeClr val="bg1"/>
                </a:solidFill>
                <a:latin typeface="微软雅黑" panose="020B0503020204020204" charset="-122"/>
                <a:ea typeface="微软雅黑" panose="020B0503020204020204" charset="-122"/>
              </a:rPr>
              <a:t>件）</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030" y="5949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2657475" y="2756535"/>
            <a:ext cx="9059545" cy="1322070"/>
          </a:xfrm>
          <a:prstGeom prst="rect">
            <a:avLst/>
          </a:prstGeom>
          <a:noFill/>
        </p:spPr>
        <p:txBody>
          <a:bodyPr wrap="square" rtlCol="0">
            <a:spAutoFit/>
          </a:bodyPr>
          <a:lstStyle/>
          <a:p>
            <a:r>
              <a:rPr lang="en-US" altLang="zh-CN" sz="6000" b="1">
                <a:solidFill>
                  <a:schemeClr val="bg1"/>
                </a:solidFill>
                <a:latin typeface="Algerian" panose="04020705040A02060702" charset="0"/>
                <a:ea typeface="微软雅黑" panose="020B0503020204020204" charset="-122"/>
              </a:rPr>
              <a:t>1.</a:t>
            </a:r>
            <a:r>
              <a:rPr lang="en-US" altLang="zh-CN" sz="8000" b="1">
                <a:solidFill>
                  <a:schemeClr val="bg1"/>
                </a:solidFill>
                <a:latin typeface="微软雅黑" panose="020B0503020204020204" charset="-122"/>
                <a:ea typeface="微软雅黑" panose="020B0503020204020204" charset="-122"/>
              </a:rPr>
              <a:t> </a:t>
            </a:r>
            <a:r>
              <a:rPr lang="zh-CN" altLang="en-US" sz="6000" b="1">
                <a:solidFill>
                  <a:schemeClr val="bg1"/>
                </a:solidFill>
                <a:latin typeface="微软雅黑" panose="020B0503020204020204" charset="-122"/>
                <a:ea typeface="微软雅黑" panose="020B0503020204020204" charset="-122"/>
              </a:rPr>
              <a:t>挑战杯的重要影响</a:t>
            </a:r>
            <a:endParaRPr lang="en-US" altLang="zh-CN" sz="60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sp>
        <p:nvSpPr>
          <p:cNvPr id="3" name="矩形 2"/>
          <p:cNvSpPr/>
          <p:nvPr/>
        </p:nvSpPr>
        <p:spPr>
          <a:xfrm>
            <a:off x="763270" y="840740"/>
            <a:ext cx="11044555" cy="6000750"/>
          </a:xfrm>
          <a:prstGeom prst="rect">
            <a:avLst/>
          </a:prstGeom>
        </p:spPr>
        <p:txBody>
          <a:bodyPr wrap="square">
            <a:spAutoFit/>
          </a:bodyPr>
          <a:lstStyle/>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12.</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《基于稀疏正则化的多特征多源图像融合方法及其系统实现》</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endPar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endParaRP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13.</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《优化酶表达与定位对细菌脂肪酸合成促进的研究》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上海交通大学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14.</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《固体推进剂硝基胍的连续安全生产工艺》</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常州大学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15.</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《干细胞基因治疗的新型非病毒载体—DNA-多糖纳米粒的研究》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江苏大学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16.</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《化工污泥基填料重金属稳定化研究》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南京工业大学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17.</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《复杂电磁信号的快速记录与回放系统》</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南京航空航天大学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18.</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《基于无源涡流调控高效强化换热技术的冷却系统》</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南京航空航天大学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19.</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《便携式光学表面三维形貌在线检测仪</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南京理工大学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　　</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20.</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《乙型肝炎相关慢加急性肝衰竭预后预测模型的研究》</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温州医科大学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21.</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《旋转组合式不落梁顶推装置》</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武汉理工大学</a:t>
            </a:r>
            <a:r>
              <a:rPr lang="zh-CN" sz="24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a:p>
            <a:pPr indent="355600" algn="just">
              <a:lnSpc>
                <a:spcPct val="150000"/>
              </a:lnSpc>
              <a:spcAft>
                <a:spcPts val="0"/>
              </a:spcAft>
            </a:pPr>
            <a:r>
              <a:rPr lang="en-US"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22.</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《新型高效低水损管道混合器》</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r>
              <a:rPr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重庆大学</a:t>
            </a:r>
            <a:r>
              <a:rPr lang="zh-CN" sz="2000" b="1" kern="100" dirty="0" smtClean="0">
                <a:solidFill>
                  <a:schemeClr val="bg1"/>
                </a:solidFill>
                <a:effectLst/>
                <a:latin typeface="微软雅黑" panose="020B0503020204020204" charset="-122"/>
                <a:ea typeface="微软雅黑" panose="020B0503020204020204" charset="-122"/>
                <a:cs typeface="Times New Roman" panose="02020603050405020304" pitchFamily="18" charset="0"/>
                <a:sym typeface="+mn-ea"/>
              </a:rPr>
              <a:t>）</a:t>
            </a:r>
          </a:p>
        </p:txBody>
      </p:sp>
      <p:pic>
        <p:nvPicPr>
          <p:cNvPr id="7" name="图片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8510" y="95885"/>
            <a:ext cx="2860675" cy="847090"/>
          </a:xfrm>
          <a:prstGeom prst="rect">
            <a:avLst/>
          </a:prstGeom>
        </p:spPr>
      </p:pic>
      <p:sp>
        <p:nvSpPr>
          <p:cNvPr id="8" name="文本框 7"/>
          <p:cNvSpPr txBox="1"/>
          <p:nvPr/>
        </p:nvSpPr>
        <p:spPr>
          <a:xfrm>
            <a:off x="4070350" y="196850"/>
            <a:ext cx="7781925" cy="645160"/>
          </a:xfrm>
          <a:prstGeom prst="rect">
            <a:avLst/>
          </a:prstGeom>
          <a:noFill/>
        </p:spPr>
        <p:txBody>
          <a:bodyPr wrap="square" rtlCol="0">
            <a:spAutoFit/>
          </a:bodyPr>
          <a:lstStyle/>
          <a:p>
            <a:r>
              <a:rPr lang="zh-CN" altLang="en-US" sz="3600" b="1">
                <a:solidFill>
                  <a:schemeClr val="bg1"/>
                </a:solidFill>
                <a:latin typeface="微软雅黑" panose="020B0503020204020204" charset="-122"/>
                <a:ea typeface="微软雅黑" panose="020B0503020204020204" charset="-122"/>
              </a:rPr>
              <a:t>第十三届工科特等奖名单（</a:t>
            </a:r>
            <a:r>
              <a:rPr lang="en-US" altLang="zh-CN" sz="3600" b="1">
                <a:solidFill>
                  <a:schemeClr val="bg1"/>
                </a:solidFill>
                <a:latin typeface="微软雅黑" panose="020B0503020204020204" charset="-122"/>
                <a:ea typeface="微软雅黑" panose="020B0503020204020204" charset="-122"/>
              </a:rPr>
              <a:t>22</a:t>
            </a:r>
            <a:r>
              <a:rPr lang="zh-CN" altLang="en-US" sz="3600" b="1">
                <a:solidFill>
                  <a:schemeClr val="bg1"/>
                </a:solidFill>
                <a:latin typeface="微软雅黑" panose="020B0503020204020204" charset="-122"/>
                <a:ea typeface="微软雅黑" panose="020B0503020204020204" charset="-122"/>
              </a:rPr>
              <a:t>件）</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55420" y="266700"/>
            <a:ext cx="3478530" cy="104394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7114540" y="373380"/>
            <a:ext cx="4243705" cy="829945"/>
          </a:xfrm>
          <a:prstGeom prst="rect">
            <a:avLst/>
          </a:prstGeom>
          <a:noFill/>
        </p:spPr>
        <p:txBody>
          <a:bodyPr wrap="square" rtlCol="0">
            <a:spAutoFit/>
          </a:bodyPr>
          <a:lstStyle/>
          <a:p>
            <a:r>
              <a:rPr lang="zh-CN" altLang="en-US" sz="4800" b="1" dirty="0" smtClean="0">
                <a:solidFill>
                  <a:srgbClr val="FFFFFF"/>
                </a:solidFill>
                <a:latin typeface="微软雅黑" panose="020B0503020204020204" charset="-122"/>
                <a:ea typeface="微软雅黑" panose="020B0503020204020204" charset="-122"/>
              </a:rPr>
              <a:t>挑战杯竞赛</a:t>
            </a:r>
          </a:p>
        </p:txBody>
      </p:sp>
      <p:sp>
        <p:nvSpPr>
          <p:cNvPr id="14" name="文本框 7"/>
          <p:cNvSpPr txBox="1"/>
          <p:nvPr/>
        </p:nvSpPr>
        <p:spPr>
          <a:xfrm>
            <a:off x="1419860" y="1388745"/>
            <a:ext cx="5106670" cy="5262245"/>
          </a:xfrm>
          <a:prstGeom prst="rect">
            <a:avLst/>
          </a:prstGeom>
          <a:noFill/>
        </p:spPr>
        <p:txBody>
          <a:bodyPr wrap="square" rtlCol="0">
            <a:spAutoFit/>
          </a:bodyPr>
          <a:lstStyle/>
          <a:p>
            <a:pPr fontAlgn="auto">
              <a:lnSpc>
                <a:spcPct val="150000"/>
              </a:lnSpc>
            </a:pPr>
            <a:r>
              <a:rPr lang="en-US" altLang="zh-CN" sz="3200" b="1" dirty="0" smtClean="0">
                <a:solidFill>
                  <a:schemeClr val="bg1"/>
                </a:solidFill>
                <a:latin typeface="+mn-ea"/>
              </a:rPr>
              <a:t>  </a:t>
            </a:r>
            <a:r>
              <a:rPr lang="zh-CN" altLang="en-US" sz="3200" b="1" dirty="0" smtClean="0">
                <a:solidFill>
                  <a:schemeClr val="bg1"/>
                </a:solidFill>
                <a:latin typeface="+mn-ea"/>
              </a:rPr>
              <a:t>“挑战杯</a:t>
            </a:r>
            <a:r>
              <a:rPr lang="en-US" altLang="zh-CN" sz="3200" b="1" dirty="0" smtClean="0">
                <a:solidFill>
                  <a:schemeClr val="bg1"/>
                </a:solidFill>
                <a:latin typeface="+mn-ea"/>
              </a:rPr>
              <a:t>“</a:t>
            </a:r>
            <a:r>
              <a:rPr lang="zh-CN" altLang="en-US" sz="3200" b="1" dirty="0" smtClean="0">
                <a:solidFill>
                  <a:schemeClr val="bg1"/>
                </a:solidFill>
                <a:latin typeface="+mn-ea"/>
              </a:rPr>
              <a:t>是</a:t>
            </a:r>
            <a:r>
              <a:rPr lang="zh-CN" altLang="en-US" sz="3200" b="1" dirty="0">
                <a:solidFill>
                  <a:schemeClr val="bg1"/>
                </a:solidFill>
                <a:latin typeface="+mn-ea"/>
              </a:rPr>
              <a:t>“挑战杯”全国大学生系列科技学术竞赛的简称，是由</a:t>
            </a:r>
            <a:r>
              <a:rPr lang="zh-CN" altLang="en-US" sz="3200" b="1" dirty="0">
                <a:solidFill>
                  <a:schemeClr val="bg1"/>
                </a:solidFill>
                <a:latin typeface="微软雅黑" panose="020B0503020204020204" charset="-122"/>
                <a:ea typeface="微软雅黑" panose="020B0503020204020204" charset="-122"/>
              </a:rPr>
              <a:t>共青团中央、中国科协、教育部、全国学联以及省级人民政府</a:t>
            </a:r>
            <a:r>
              <a:rPr lang="zh-CN" altLang="en-US" sz="3200" b="1" dirty="0">
                <a:solidFill>
                  <a:schemeClr val="bg1"/>
                </a:solidFill>
                <a:latin typeface="+mn-ea"/>
              </a:rPr>
              <a:t>共同主办的全国性的大学生课外学术</a:t>
            </a:r>
            <a:r>
              <a:rPr lang="zh-CN" altLang="en-US" sz="3200" b="1" dirty="0" smtClean="0">
                <a:solidFill>
                  <a:schemeClr val="bg1"/>
                </a:solidFill>
                <a:latin typeface="+mn-ea"/>
              </a:rPr>
              <a:t>科技竞赛。</a:t>
            </a:r>
            <a:endParaRPr lang="zh-CN" altLang="zh-CN" sz="3200" b="1" dirty="0" smtClean="0">
              <a:solidFill>
                <a:schemeClr val="bg1"/>
              </a:solidFill>
              <a:latin typeface="+mn-ea"/>
            </a:endParaRPr>
          </a:p>
        </p:txBody>
      </p:sp>
      <p:pic>
        <p:nvPicPr>
          <p:cNvPr id="15" name="图片 1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06795" y="1558925"/>
            <a:ext cx="5521325" cy="516509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33550" y="168275"/>
            <a:ext cx="3357245" cy="94107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6633210" y="339725"/>
            <a:ext cx="4387850" cy="645160"/>
          </a:xfrm>
          <a:prstGeom prst="rect">
            <a:avLst/>
          </a:prstGeom>
          <a:noFill/>
        </p:spPr>
        <p:txBody>
          <a:bodyPr wrap="square" rtlCol="0">
            <a:spAutoFit/>
          </a:bodyPr>
          <a:lstStyle/>
          <a:p>
            <a:r>
              <a:rPr lang="zh-CN" altLang="en-US" sz="3600" b="1" dirty="0" smtClean="0">
                <a:solidFill>
                  <a:srgbClr val="FFFFFF"/>
                </a:solidFill>
                <a:latin typeface="微软雅黑" panose="020B0503020204020204" charset="-122"/>
                <a:ea typeface="微软雅黑" panose="020B0503020204020204" charset="-122"/>
              </a:rPr>
              <a:t>重要影响</a:t>
            </a:r>
            <a:r>
              <a:rPr lang="en-US" altLang="zh-CN" sz="3600" b="1" dirty="0" smtClean="0">
                <a:solidFill>
                  <a:srgbClr val="FFFFFF"/>
                </a:solidFill>
                <a:latin typeface="微软雅黑" panose="020B0503020204020204" charset="-122"/>
                <a:ea typeface="微软雅黑" panose="020B0503020204020204" charset="-122"/>
              </a:rPr>
              <a:t>·</a:t>
            </a:r>
            <a:r>
              <a:rPr lang="zh-CN" altLang="en-US" sz="3600" b="1" dirty="0" smtClean="0">
                <a:solidFill>
                  <a:srgbClr val="FFFFFF"/>
                </a:solidFill>
                <a:latin typeface="微软雅黑" panose="020B0503020204020204" charset="-122"/>
                <a:ea typeface="微软雅黑" panose="020B0503020204020204" charset="-122"/>
              </a:rPr>
              <a:t>大学排名</a:t>
            </a:r>
            <a:endParaRPr lang="zh-CN" altLang="en-US" sz="3600" b="1" dirty="0">
              <a:solidFill>
                <a:srgbClr val="FFFFFF"/>
              </a:solidFill>
              <a:latin typeface="微软雅黑" panose="020B0503020204020204" charset="-122"/>
              <a:ea typeface="微软雅黑" panose="020B0503020204020204" charset="-122"/>
            </a:endParaRPr>
          </a:p>
        </p:txBody>
      </p:sp>
      <p:sp>
        <p:nvSpPr>
          <p:cNvPr id="14" name="文本框 7"/>
          <p:cNvSpPr txBox="1"/>
          <p:nvPr/>
        </p:nvSpPr>
        <p:spPr>
          <a:xfrm>
            <a:off x="1043940" y="1332865"/>
            <a:ext cx="5107940" cy="4523105"/>
          </a:xfrm>
          <a:prstGeom prst="rect">
            <a:avLst/>
          </a:prstGeom>
          <a:noFill/>
        </p:spPr>
        <p:txBody>
          <a:bodyPr wrap="square" rtlCol="0">
            <a:spAutoFit/>
          </a:bodyPr>
          <a:lstStyle/>
          <a:p>
            <a:pPr fontAlgn="auto">
              <a:lnSpc>
                <a:spcPct val="150000"/>
              </a:lnSpc>
            </a:pPr>
            <a:r>
              <a:rPr lang="en-US" altLang="zh-CN" sz="3200" b="1" dirty="0">
                <a:solidFill>
                  <a:srgbClr val="FFFFFF"/>
                </a:solidFill>
                <a:latin typeface="+mn-ea"/>
              </a:rPr>
              <a:t>  </a:t>
            </a:r>
            <a:r>
              <a:rPr lang="zh-CN" altLang="en-US" sz="3200" b="1" dirty="0">
                <a:solidFill>
                  <a:srgbClr val="FFFFFF"/>
                </a:solidFill>
                <a:latin typeface="+mn-ea"/>
              </a:rPr>
              <a:t>挑战杯竞赛成绩是高校排行体系的重要指标。如武书连大学排行榜将高校近三届（</a:t>
            </a:r>
            <a:r>
              <a:rPr lang="en-US" altLang="zh-CN" sz="3200" b="1" dirty="0">
                <a:solidFill>
                  <a:srgbClr val="FFFFFF"/>
                </a:solidFill>
                <a:latin typeface="+mn-ea"/>
              </a:rPr>
              <a:t>6</a:t>
            </a:r>
            <a:r>
              <a:rPr lang="zh-CN" altLang="en-US" sz="3200" b="1" dirty="0">
                <a:solidFill>
                  <a:srgbClr val="FFFFFF"/>
                </a:solidFill>
                <a:latin typeface="+mn-ea"/>
              </a:rPr>
              <a:t>年）挑战杯获奖情况作为</a:t>
            </a:r>
            <a:r>
              <a:rPr lang="zh-CN" altLang="en-US" sz="3200" b="1" dirty="0">
                <a:solidFill>
                  <a:srgbClr val="FFFFFF"/>
                </a:solidFill>
                <a:latin typeface="微软雅黑" panose="020B0503020204020204" charset="-122"/>
                <a:ea typeface="微软雅黑" panose="020B0503020204020204" charset="-122"/>
              </a:rPr>
              <a:t>本科生培养评价中唯一的科研竞赛指标。</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22695" y="1289050"/>
            <a:ext cx="5471795" cy="4757420"/>
          </a:xfrm>
          <a:prstGeom prst="rect">
            <a:avLst/>
          </a:prstGeom>
          <a:noFill/>
          <a:ln w="28575" cmpd="sng">
            <a:solidFill>
              <a:schemeClr val="tx1"/>
            </a:solidFill>
            <a:prstDash val="solid"/>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6268720" y="6148705"/>
            <a:ext cx="5599430" cy="645160"/>
          </a:xfrm>
          <a:prstGeom prst="rect">
            <a:avLst/>
          </a:prstGeom>
          <a:noFill/>
        </p:spPr>
        <p:txBody>
          <a:bodyPr wrap="square" rtlCol="0">
            <a:spAutoFit/>
          </a:bodyPr>
          <a:lstStyle/>
          <a:p>
            <a:pPr algn="ctr"/>
            <a:r>
              <a:rPr lang="en-US" altLang="zh-CN" b="1" dirty="0" smtClean="0">
                <a:solidFill>
                  <a:schemeClr val="bg1"/>
                </a:solidFill>
                <a:latin typeface="仿宋" panose="02010609060101010101" charset="-122"/>
                <a:ea typeface="仿宋" panose="02010609060101010101" charset="-122"/>
              </a:rPr>
              <a:t>19</a:t>
            </a:r>
            <a:r>
              <a:rPr lang="zh-CN" altLang="en-US" b="1" dirty="0" smtClean="0">
                <a:solidFill>
                  <a:schemeClr val="bg1"/>
                </a:solidFill>
                <a:latin typeface="仿宋" panose="02010609060101010101" charset="-122"/>
                <a:ea typeface="仿宋" panose="02010609060101010101" charset="-122"/>
              </a:rPr>
              <a:t>个影响力最大的竞赛</a:t>
            </a:r>
          </a:p>
          <a:p>
            <a:pPr algn="ctr"/>
            <a:r>
              <a:rPr lang="zh-CN" altLang="en-US" b="1" dirty="0" smtClean="0">
                <a:solidFill>
                  <a:schemeClr val="bg1"/>
                </a:solidFill>
                <a:latin typeface="仿宋" panose="02010609060101010101" charset="-122"/>
                <a:ea typeface="仿宋" panose="02010609060101010101" charset="-122"/>
              </a:rPr>
              <a:t>（中国高等教育学会 </a:t>
            </a:r>
            <a:r>
              <a:rPr lang="en-US" altLang="zh-CN" b="1" dirty="0" smtClean="0">
                <a:solidFill>
                  <a:schemeClr val="bg1"/>
                </a:solidFill>
                <a:latin typeface="仿宋" panose="02010609060101010101" charset="-122"/>
                <a:ea typeface="仿宋" panose="02010609060101010101" charset="-122"/>
              </a:rPr>
              <a:t>2007</a:t>
            </a:r>
            <a:r>
              <a:rPr lang="zh-CN" altLang="en-US" b="1" dirty="0" smtClean="0">
                <a:solidFill>
                  <a:schemeClr val="bg1"/>
                </a:solidFill>
                <a:latin typeface="仿宋" panose="02010609060101010101" charset="-122"/>
                <a:ea typeface="仿宋" panose="02010609060101010101" charset="-122"/>
              </a:rPr>
              <a:t>年</a:t>
            </a:r>
            <a:r>
              <a:rPr lang="en-US" altLang="zh-CN" b="1" dirty="0" smtClean="0">
                <a:solidFill>
                  <a:schemeClr val="bg1"/>
                </a:solidFill>
                <a:latin typeface="仿宋" panose="02010609060101010101" charset="-122"/>
                <a:ea typeface="仿宋" panose="02010609060101010101" charset="-122"/>
              </a:rPr>
              <a:t>12</a:t>
            </a:r>
            <a:r>
              <a:rPr lang="zh-CN" altLang="en-US" b="1" dirty="0" smtClean="0">
                <a:solidFill>
                  <a:schemeClr val="bg1"/>
                </a:solidFill>
                <a:latin typeface="仿宋" panose="02010609060101010101" charset="-122"/>
                <a:ea typeface="仿宋" panose="02010609060101010101" charset="-122"/>
              </a:rPr>
              <a:t>月）</a:t>
            </a:r>
          </a:p>
        </p:txBody>
      </p:sp>
      <p:sp>
        <p:nvSpPr>
          <p:cNvPr id="17" name="椭圆 16"/>
          <p:cNvSpPr/>
          <p:nvPr/>
        </p:nvSpPr>
        <p:spPr>
          <a:xfrm>
            <a:off x="7951470" y="2169160"/>
            <a:ext cx="3054350" cy="652780"/>
          </a:xfrm>
          <a:prstGeom prst="ellipse">
            <a:avLst/>
          </a:prstGeom>
          <a:noFill/>
          <a:ln w="603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等腰三角形 12"/>
          <p:cNvSpPr/>
          <p:nvPr/>
        </p:nvSpPr>
        <p:spPr>
          <a:xfrm>
            <a:off x="7495540" y="6246495"/>
            <a:ext cx="167005" cy="15240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77925" y="215265"/>
            <a:ext cx="3263900" cy="831850"/>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5959475" y="304165"/>
            <a:ext cx="4959985" cy="645160"/>
          </a:xfrm>
          <a:prstGeom prst="rect">
            <a:avLst/>
          </a:prstGeom>
          <a:noFill/>
        </p:spPr>
        <p:txBody>
          <a:bodyPr wrap="square" rtlCol="0">
            <a:spAutoFit/>
          </a:bodyPr>
          <a:lstStyle/>
          <a:p>
            <a:r>
              <a:rPr lang="zh-CN" altLang="en-US" sz="3600" b="1" dirty="0" smtClean="0">
                <a:solidFill>
                  <a:srgbClr val="FFFFFF"/>
                </a:solidFill>
                <a:latin typeface="微软雅黑" panose="020B0503020204020204" charset="-122"/>
                <a:ea typeface="微软雅黑" panose="020B0503020204020204" charset="-122"/>
              </a:rPr>
              <a:t>重要影响</a:t>
            </a:r>
            <a:r>
              <a:rPr lang="en-US" altLang="zh-CN" sz="3600" b="1" dirty="0" smtClean="0">
                <a:solidFill>
                  <a:srgbClr val="FFFFFF"/>
                </a:solidFill>
                <a:latin typeface="微软雅黑" panose="020B0503020204020204" charset="-122"/>
                <a:ea typeface="微软雅黑" panose="020B0503020204020204" charset="-122"/>
              </a:rPr>
              <a:t>·</a:t>
            </a:r>
            <a:r>
              <a:rPr lang="zh-CN" altLang="en-US" sz="3600" b="1" dirty="0">
                <a:solidFill>
                  <a:srgbClr val="FFFFFF"/>
                </a:solidFill>
                <a:latin typeface="微软雅黑" panose="020B0503020204020204" charset="-122"/>
                <a:ea typeface="微软雅黑" panose="020B0503020204020204" charset="-122"/>
              </a:rPr>
              <a:t>人才培养</a:t>
            </a:r>
          </a:p>
        </p:txBody>
      </p:sp>
      <p:sp>
        <p:nvSpPr>
          <p:cNvPr id="14" name="文本框 7"/>
          <p:cNvSpPr txBox="1"/>
          <p:nvPr/>
        </p:nvSpPr>
        <p:spPr>
          <a:xfrm>
            <a:off x="1017905" y="1106170"/>
            <a:ext cx="10623550" cy="521970"/>
          </a:xfrm>
          <a:prstGeom prst="rect">
            <a:avLst/>
          </a:prstGeom>
          <a:noFill/>
        </p:spPr>
        <p:txBody>
          <a:bodyPr wrap="square" rtlCol="0">
            <a:spAutoFit/>
          </a:bodyPr>
          <a:lstStyle/>
          <a:p>
            <a:r>
              <a:rPr lang="zh-CN" altLang="en-US" sz="2800" b="1" dirty="0">
                <a:solidFill>
                  <a:srgbClr val="FFFFFF"/>
                </a:solidFill>
                <a:latin typeface="微软雅黑" panose="020B0503020204020204" charset="-122"/>
                <a:ea typeface="微软雅黑" panose="020B0503020204020204" charset="-122"/>
              </a:rPr>
              <a:t>通过挑战杯这一平台</a:t>
            </a:r>
            <a:r>
              <a:rPr lang="zh-CN" altLang="en-US" sz="2800" b="1" dirty="0" smtClean="0">
                <a:solidFill>
                  <a:srgbClr val="FFFFFF"/>
                </a:solidFill>
                <a:latin typeface="微软雅黑" panose="020B0503020204020204" charset="-122"/>
                <a:ea typeface="微软雅黑" panose="020B0503020204020204" charset="-122"/>
              </a:rPr>
              <a:t>培养了梁爽、郭昊坤、潘强等一大批优秀人才</a:t>
            </a:r>
          </a:p>
        </p:txBody>
      </p:sp>
      <p:sp>
        <p:nvSpPr>
          <p:cNvPr id="13" name="TextBox 12"/>
          <p:cNvSpPr txBox="1"/>
          <p:nvPr/>
        </p:nvSpPr>
        <p:spPr>
          <a:xfrm>
            <a:off x="3778885" y="1739900"/>
            <a:ext cx="4360545" cy="2584450"/>
          </a:xfrm>
          <a:prstGeom prst="rect">
            <a:avLst/>
          </a:prstGeom>
          <a:noFill/>
        </p:spPr>
        <p:txBody>
          <a:bodyPr wrap="square" rtlCol="0">
            <a:spAutoFit/>
          </a:bodyPr>
          <a:lstStyle/>
          <a:p>
            <a:pPr fontAlgn="auto">
              <a:lnSpc>
                <a:spcPct val="150000"/>
              </a:lnSpc>
            </a:pPr>
            <a:r>
              <a:rPr lang="en-US" altLang="zh-CN" b="1" dirty="0">
                <a:solidFill>
                  <a:schemeClr val="bg1"/>
                </a:solidFill>
                <a:latin typeface="+mn-ea"/>
              </a:rPr>
              <a:t>  </a:t>
            </a:r>
            <a:r>
              <a:rPr lang="zh-CN" altLang="en-US" b="1" dirty="0">
                <a:solidFill>
                  <a:schemeClr val="bg1"/>
                </a:solidFill>
                <a:latin typeface="+mn-ea"/>
              </a:rPr>
              <a:t>梁爽：</a:t>
            </a:r>
            <a:r>
              <a:rPr lang="zh-CN" altLang="en-US" b="1" dirty="0">
                <a:solidFill>
                  <a:schemeClr val="bg1"/>
                </a:solidFill>
                <a:latin typeface="+mn-ea"/>
                <a:sym typeface="+mn-ea"/>
              </a:rPr>
              <a:t>东南大学</a:t>
            </a:r>
            <a:r>
              <a:rPr lang="en-US" altLang="zh-CN" b="1" dirty="0">
                <a:solidFill>
                  <a:schemeClr val="bg1"/>
                </a:solidFill>
                <a:latin typeface="+mn-ea"/>
                <a:sym typeface="+mn-ea"/>
              </a:rPr>
              <a:t>2017</a:t>
            </a:r>
            <a:r>
              <a:rPr lang="zh-CN" altLang="en-US" b="1" dirty="0">
                <a:solidFill>
                  <a:schemeClr val="bg1"/>
                </a:solidFill>
                <a:latin typeface="+mn-ea"/>
                <a:sym typeface="+mn-ea"/>
              </a:rPr>
              <a:t>届最具影响力毕业生，本科期间发表</a:t>
            </a:r>
            <a:r>
              <a:rPr lang="en-US" altLang="zh-CN" b="1" dirty="0">
                <a:solidFill>
                  <a:schemeClr val="bg1"/>
                </a:solidFill>
                <a:latin typeface="+mn-ea"/>
                <a:sym typeface="+mn-ea"/>
              </a:rPr>
              <a:t>10</a:t>
            </a:r>
            <a:r>
              <a:rPr lang="zh-CN" altLang="en-US" b="1" dirty="0">
                <a:solidFill>
                  <a:schemeClr val="bg1"/>
                </a:solidFill>
                <a:latin typeface="+mn-ea"/>
                <a:sym typeface="+mn-ea"/>
              </a:rPr>
              <a:t>篇</a:t>
            </a:r>
            <a:r>
              <a:rPr lang="en-US" altLang="zh-CN" b="1" dirty="0" err="1">
                <a:solidFill>
                  <a:schemeClr val="bg1"/>
                </a:solidFill>
                <a:latin typeface="+mn-ea"/>
                <a:sym typeface="+mn-ea"/>
              </a:rPr>
              <a:t>SCI</a:t>
            </a:r>
            <a:r>
              <a:rPr lang="zh-CN" altLang="en-US" b="1" dirty="0">
                <a:solidFill>
                  <a:schemeClr val="bg1"/>
                </a:solidFill>
                <a:latin typeface="+mn-ea"/>
                <a:sym typeface="+mn-ea"/>
              </a:rPr>
              <a:t>论文，</a:t>
            </a:r>
            <a:r>
              <a:rPr lang="zh-CN" altLang="en-US" b="1" dirty="0" smtClean="0">
                <a:solidFill>
                  <a:schemeClr val="bg1"/>
                </a:solidFill>
                <a:latin typeface="+mn-ea"/>
              </a:rPr>
              <a:t>曾</a:t>
            </a:r>
            <a:r>
              <a:rPr lang="zh-CN" altLang="en-US" b="1" dirty="0">
                <a:solidFill>
                  <a:schemeClr val="bg1"/>
                </a:solidFill>
                <a:latin typeface="+mn-ea"/>
              </a:rPr>
              <a:t>获</a:t>
            </a:r>
            <a:r>
              <a:rPr lang="en-US" altLang="zh-CN" b="1" dirty="0">
                <a:solidFill>
                  <a:schemeClr val="bg1"/>
                </a:solidFill>
                <a:latin typeface="+mn-ea"/>
              </a:rPr>
              <a:t>2015</a:t>
            </a:r>
            <a:r>
              <a:rPr lang="zh-CN" altLang="en-US" b="1" dirty="0">
                <a:solidFill>
                  <a:schemeClr val="bg1"/>
                </a:solidFill>
                <a:latin typeface="+mn-ea"/>
              </a:rPr>
              <a:t>年第十四届“挑战杯”全国大学生课外作品竞赛二等奖、</a:t>
            </a:r>
            <a:r>
              <a:rPr lang="en-US" altLang="zh-CN" b="1" dirty="0">
                <a:solidFill>
                  <a:schemeClr val="bg1"/>
                </a:solidFill>
                <a:latin typeface="+mn-ea"/>
              </a:rPr>
              <a:t>2016</a:t>
            </a:r>
            <a:r>
              <a:rPr lang="zh-CN" altLang="en-US" b="1" dirty="0">
                <a:solidFill>
                  <a:schemeClr val="bg1"/>
                </a:solidFill>
                <a:latin typeface="+mn-ea"/>
              </a:rPr>
              <a:t>年</a:t>
            </a:r>
            <a:r>
              <a:rPr lang="zh-CN" altLang="en-US" b="1" dirty="0">
                <a:solidFill>
                  <a:schemeClr val="bg1"/>
                </a:solidFill>
                <a:latin typeface="+mn-ea"/>
                <a:sym typeface="+mn-ea"/>
              </a:rPr>
              <a:t>“创青春”全国大学生创业大赛金奖，</a:t>
            </a:r>
            <a:r>
              <a:rPr lang="zh-CN" altLang="en-US" b="1" dirty="0">
                <a:solidFill>
                  <a:schemeClr val="bg1"/>
                </a:solidFill>
                <a:latin typeface="+mn-ea"/>
              </a:rPr>
              <a:t>被佐治亚理工学院录取。</a:t>
            </a:r>
          </a:p>
        </p:txBody>
      </p:sp>
      <p:sp>
        <p:nvSpPr>
          <p:cNvPr id="3" name="TextBox 12"/>
          <p:cNvSpPr txBox="1"/>
          <p:nvPr/>
        </p:nvSpPr>
        <p:spPr>
          <a:xfrm>
            <a:off x="3764915" y="4360545"/>
            <a:ext cx="4490085" cy="1753235"/>
          </a:xfrm>
          <a:prstGeom prst="rect">
            <a:avLst/>
          </a:prstGeom>
          <a:noFill/>
        </p:spPr>
        <p:txBody>
          <a:bodyPr wrap="square" rtlCol="0">
            <a:spAutoFit/>
          </a:bodyPr>
          <a:lstStyle/>
          <a:p>
            <a:pPr fontAlgn="auto">
              <a:lnSpc>
                <a:spcPct val="150000"/>
              </a:lnSpc>
            </a:pPr>
            <a:r>
              <a:rPr lang="en-US" altLang="zh-CN" b="1" dirty="0">
                <a:solidFill>
                  <a:schemeClr val="bg1"/>
                </a:solidFill>
                <a:latin typeface="+mn-ea"/>
              </a:rPr>
              <a:t>  </a:t>
            </a:r>
            <a:r>
              <a:rPr lang="zh-CN" altLang="en-US" b="1" dirty="0">
                <a:solidFill>
                  <a:schemeClr val="bg1"/>
                </a:solidFill>
                <a:latin typeface="+mn-ea"/>
              </a:rPr>
              <a:t>潘强：作为</a:t>
            </a:r>
            <a:r>
              <a:rPr b="1">
                <a:solidFill>
                  <a:schemeClr val="bg1"/>
                </a:solidFill>
                <a:latin typeface="+mn-ea"/>
              </a:rPr>
              <a:t>第一作者在</a:t>
            </a:r>
            <a:r>
              <a:rPr lang="en-US" b="1">
                <a:solidFill>
                  <a:schemeClr val="bg1"/>
                </a:solidFill>
                <a:latin typeface="+mn-ea"/>
              </a:rPr>
              <a:t>Adv.Marter.</a:t>
            </a:r>
            <a:r>
              <a:rPr lang="zh-CN" b="1">
                <a:solidFill>
                  <a:schemeClr val="bg1"/>
                </a:solidFill>
                <a:latin typeface="+mn-ea"/>
              </a:rPr>
              <a:t>和</a:t>
            </a:r>
            <a:r>
              <a:rPr lang="en-US" b="1">
                <a:solidFill>
                  <a:schemeClr val="bg1"/>
                </a:solidFill>
                <a:latin typeface="+mn-ea"/>
              </a:rPr>
              <a:t>JACS</a:t>
            </a:r>
            <a:r>
              <a:rPr b="1">
                <a:solidFill>
                  <a:schemeClr val="bg1"/>
                </a:solidFill>
                <a:latin typeface="+mn-ea"/>
              </a:rPr>
              <a:t>发表两篇</a:t>
            </a:r>
            <a:r>
              <a:rPr lang="zh-CN" b="1">
                <a:solidFill>
                  <a:schemeClr val="bg1"/>
                </a:solidFill>
                <a:latin typeface="+mn-ea"/>
              </a:rPr>
              <a:t>高水平</a:t>
            </a:r>
            <a:r>
              <a:rPr b="1">
                <a:solidFill>
                  <a:schemeClr val="bg1"/>
                </a:solidFill>
                <a:latin typeface="+mn-ea"/>
              </a:rPr>
              <a:t>论文</a:t>
            </a:r>
            <a:r>
              <a:rPr lang="zh-CN" b="1">
                <a:solidFill>
                  <a:schemeClr val="bg1"/>
                </a:solidFill>
                <a:latin typeface="+mn-ea"/>
              </a:rPr>
              <a:t>；获得</a:t>
            </a:r>
            <a:r>
              <a:rPr lang="en-US" altLang="zh-CN" b="1" dirty="0">
                <a:solidFill>
                  <a:schemeClr val="bg1"/>
                </a:solidFill>
                <a:latin typeface="+mn-ea"/>
                <a:sym typeface="+mn-ea"/>
              </a:rPr>
              <a:t>2015</a:t>
            </a:r>
            <a:r>
              <a:rPr lang="zh-CN" altLang="en-US" b="1" dirty="0">
                <a:solidFill>
                  <a:schemeClr val="bg1"/>
                </a:solidFill>
                <a:latin typeface="+mn-ea"/>
                <a:sym typeface="+mn-ea"/>
              </a:rPr>
              <a:t>年第十四届“挑战杯”全国大学生课外作品竞赛特等奖。</a:t>
            </a:r>
            <a:endParaRPr b="1">
              <a:solidFill>
                <a:schemeClr val="bg1"/>
              </a:solidFill>
              <a:latin typeface="+mn-ea"/>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3270" y="1779905"/>
            <a:ext cx="3132455" cy="46272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图片 16" descr="16.2017年11月18日，能环学院高远同学（右）和化工学院潘强同学（左）与本届东南大学所捧得的优胜杯合影 - 副本"/>
          <p:cNvPicPr>
            <a:picLocks noChangeAspect="1"/>
          </p:cNvPicPr>
          <p:nvPr/>
        </p:nvPicPr>
        <p:blipFill>
          <a:blip r:embed="rId7" cstate="print"/>
          <a:stretch>
            <a:fillRect/>
          </a:stretch>
        </p:blipFill>
        <p:spPr>
          <a:xfrm>
            <a:off x="695960" y="1779905"/>
            <a:ext cx="2898775" cy="4641215"/>
          </a:xfrm>
          <a:prstGeom prst="rect">
            <a:avLst/>
          </a:prstGeom>
        </p:spPr>
      </p:pic>
      <p:grpSp>
        <p:nvGrpSpPr>
          <p:cNvPr id="19" name="组合 18"/>
          <p:cNvGrpSpPr/>
          <p:nvPr/>
        </p:nvGrpSpPr>
        <p:grpSpPr>
          <a:xfrm>
            <a:off x="1637030" y="6464935"/>
            <a:ext cx="2882900" cy="368300"/>
            <a:chOff x="2783" y="10121"/>
            <a:chExt cx="4540" cy="580"/>
          </a:xfrm>
        </p:grpSpPr>
        <p:sp>
          <p:nvSpPr>
            <p:cNvPr id="20" name="文本框 19"/>
            <p:cNvSpPr txBox="1"/>
            <p:nvPr/>
          </p:nvSpPr>
          <p:spPr>
            <a:xfrm>
              <a:off x="3085" y="10121"/>
              <a:ext cx="4238" cy="58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潘强</a:t>
              </a:r>
            </a:p>
          </p:txBody>
        </p:sp>
        <p:sp>
          <p:nvSpPr>
            <p:cNvPr id="21" name="等腰三角形 20"/>
            <p:cNvSpPr/>
            <p:nvPr/>
          </p:nvSpPr>
          <p:spPr>
            <a:xfrm>
              <a:off x="2783" y="10280"/>
              <a:ext cx="263" cy="24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grpSp>
        <p:nvGrpSpPr>
          <p:cNvPr id="22" name="组合 21"/>
          <p:cNvGrpSpPr/>
          <p:nvPr/>
        </p:nvGrpSpPr>
        <p:grpSpPr>
          <a:xfrm>
            <a:off x="9639300" y="6471920"/>
            <a:ext cx="2896870" cy="368300"/>
            <a:chOff x="2783" y="10121"/>
            <a:chExt cx="4562" cy="580"/>
          </a:xfrm>
        </p:grpSpPr>
        <p:sp>
          <p:nvSpPr>
            <p:cNvPr id="23" name="文本框 22"/>
            <p:cNvSpPr txBox="1"/>
            <p:nvPr/>
          </p:nvSpPr>
          <p:spPr>
            <a:xfrm>
              <a:off x="3107" y="10121"/>
              <a:ext cx="4238" cy="58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梁爽</a:t>
              </a:r>
            </a:p>
          </p:txBody>
        </p:sp>
        <p:sp>
          <p:nvSpPr>
            <p:cNvPr id="24" name="等腰三角形 23"/>
            <p:cNvSpPr/>
            <p:nvPr/>
          </p:nvSpPr>
          <p:spPr>
            <a:xfrm>
              <a:off x="2783" y="10280"/>
              <a:ext cx="263" cy="24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13205" y="2320925"/>
            <a:ext cx="9343390" cy="4091305"/>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0917" y="261585"/>
            <a:ext cx="2814042" cy="909664"/>
          </a:xfrm>
          <a:prstGeom prst="rect">
            <a:avLst/>
          </a:prstGeom>
        </p:spPr>
      </p:pic>
      <p:sp>
        <p:nvSpPr>
          <p:cNvPr id="30" name="任意多边形 29" hidden="1"/>
          <p:cNvSpPr/>
          <p:nvPr/>
        </p:nvSpPr>
        <p:spPr bwMode="auto">
          <a:xfrm>
            <a:off x="2833085" y="2824189"/>
            <a:ext cx="472419" cy="450903"/>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FFFF66"/>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32" name="任意多边形 31" hidden="1"/>
          <p:cNvSpPr/>
          <p:nvPr/>
        </p:nvSpPr>
        <p:spPr bwMode="auto">
          <a:xfrm>
            <a:off x="9444343" y="3223331"/>
            <a:ext cx="472419" cy="450903"/>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E89B32"/>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28" name="文本框 27" hidden="1"/>
          <p:cNvSpPr txBox="1"/>
          <p:nvPr/>
        </p:nvSpPr>
        <p:spPr>
          <a:xfrm>
            <a:off x="2703430" y="2235001"/>
            <a:ext cx="754743"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370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第一名</a:t>
            </a:r>
          </a:p>
        </p:txBody>
      </p:sp>
      <p:sp>
        <p:nvSpPr>
          <p:cNvPr id="34" name="文本框 33" hidden="1"/>
          <p:cNvSpPr txBox="1"/>
          <p:nvPr/>
        </p:nvSpPr>
        <p:spPr>
          <a:xfrm>
            <a:off x="3668632" y="2662719"/>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300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第五名</a:t>
            </a:r>
          </a:p>
        </p:txBody>
      </p:sp>
      <p:sp>
        <p:nvSpPr>
          <p:cNvPr id="36" name="文本框 35" hidden="1"/>
          <p:cNvSpPr txBox="1"/>
          <p:nvPr/>
        </p:nvSpPr>
        <p:spPr>
          <a:xfrm>
            <a:off x="4648346" y="2662719"/>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290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第七名</a:t>
            </a:r>
          </a:p>
        </p:txBody>
      </p:sp>
      <p:sp>
        <p:nvSpPr>
          <p:cNvPr id="37" name="文本框 36" hidden="1"/>
          <p:cNvSpPr txBox="1"/>
          <p:nvPr/>
        </p:nvSpPr>
        <p:spPr>
          <a:xfrm>
            <a:off x="5562747" y="2018645"/>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390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第一名</a:t>
            </a:r>
          </a:p>
        </p:txBody>
      </p:sp>
      <p:sp>
        <p:nvSpPr>
          <p:cNvPr id="38" name="文本框 37" hidden="1"/>
          <p:cNvSpPr txBox="1"/>
          <p:nvPr/>
        </p:nvSpPr>
        <p:spPr>
          <a:xfrm>
            <a:off x="6215888" y="4834416"/>
            <a:ext cx="132806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160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第六十九名</a:t>
            </a:r>
          </a:p>
        </p:txBody>
      </p:sp>
      <p:sp>
        <p:nvSpPr>
          <p:cNvPr id="39" name="文本框 38" hidden="1"/>
          <p:cNvSpPr txBox="1"/>
          <p:nvPr/>
        </p:nvSpPr>
        <p:spPr>
          <a:xfrm>
            <a:off x="7173832" y="3092705"/>
            <a:ext cx="1124862"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260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第二十四名</a:t>
            </a:r>
          </a:p>
        </p:txBody>
      </p:sp>
      <p:sp>
        <p:nvSpPr>
          <p:cNvPr id="40" name="文本框 39" hidden="1"/>
          <p:cNvSpPr txBox="1"/>
          <p:nvPr/>
        </p:nvSpPr>
        <p:spPr>
          <a:xfrm>
            <a:off x="8131775" y="3092705"/>
            <a:ext cx="1168404"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240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第二十四名</a:t>
            </a:r>
          </a:p>
        </p:txBody>
      </p:sp>
      <p:sp>
        <p:nvSpPr>
          <p:cNvPr id="41" name="文本框 40" hidden="1"/>
          <p:cNvSpPr txBox="1"/>
          <p:nvPr/>
        </p:nvSpPr>
        <p:spPr>
          <a:xfrm>
            <a:off x="9285661" y="2700819"/>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330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第十名</a:t>
            </a:r>
          </a:p>
        </p:txBody>
      </p:sp>
      <p:sp>
        <p:nvSpPr>
          <p:cNvPr id="42" name="任意多边形 41" hidden="1"/>
          <p:cNvSpPr/>
          <p:nvPr/>
        </p:nvSpPr>
        <p:spPr bwMode="auto">
          <a:xfrm>
            <a:off x="10503761" y="4331160"/>
            <a:ext cx="367440" cy="350704"/>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FFFF66"/>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43" name="任意多边形 42" hidden="1"/>
          <p:cNvSpPr/>
          <p:nvPr/>
        </p:nvSpPr>
        <p:spPr bwMode="auto">
          <a:xfrm>
            <a:off x="10511019" y="4915360"/>
            <a:ext cx="367440" cy="350704"/>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E89B32"/>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44" name="任意多边形 43" hidden="1"/>
          <p:cNvSpPr/>
          <p:nvPr/>
        </p:nvSpPr>
        <p:spPr bwMode="auto">
          <a:xfrm>
            <a:off x="4763485" y="3491846"/>
            <a:ext cx="472419" cy="450903"/>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E89B32"/>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pic>
        <p:nvPicPr>
          <p:cNvPr id="29" name="图片 2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076536" y="2174144"/>
            <a:ext cx="755970" cy="1054699"/>
          </a:xfrm>
          <a:prstGeom prst="rect">
            <a:avLst/>
          </a:prstGeom>
        </p:spPr>
      </p:pic>
      <p:pic>
        <p:nvPicPr>
          <p:cNvPr id="33" name="图片 3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969963" y="2450026"/>
            <a:ext cx="762066" cy="1207113"/>
          </a:xfrm>
          <a:prstGeom prst="rect">
            <a:avLst/>
          </a:prstGeom>
        </p:spPr>
      </p:pic>
      <p:pic>
        <p:nvPicPr>
          <p:cNvPr id="45" name="图片 4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839748" y="2464631"/>
            <a:ext cx="762066" cy="1298561"/>
          </a:xfrm>
          <a:prstGeom prst="rect">
            <a:avLst/>
          </a:prstGeom>
        </p:spPr>
      </p:pic>
      <p:pic>
        <p:nvPicPr>
          <p:cNvPr id="46" name="图片 4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50935" y="2086509"/>
            <a:ext cx="762066" cy="993734"/>
          </a:xfrm>
          <a:prstGeom prst="rect">
            <a:avLst/>
          </a:prstGeom>
        </p:spPr>
      </p:pic>
      <p:pic>
        <p:nvPicPr>
          <p:cNvPr id="47" name="图片 46"/>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219084" y="4586444"/>
            <a:ext cx="1329043" cy="603556"/>
          </a:xfrm>
          <a:prstGeom prst="rect">
            <a:avLst/>
          </a:prstGeom>
        </p:spPr>
      </p:pic>
      <p:pic>
        <p:nvPicPr>
          <p:cNvPr id="48" name="图片 4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133160" y="3493610"/>
            <a:ext cx="1121761" cy="597460"/>
          </a:xfrm>
          <a:prstGeom prst="rect">
            <a:avLst/>
          </a:prstGeom>
        </p:spPr>
      </p:pic>
      <p:pic>
        <p:nvPicPr>
          <p:cNvPr id="49" name="图片 4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003184" y="4038302"/>
            <a:ext cx="1170533" cy="597460"/>
          </a:xfrm>
          <a:prstGeom prst="rect">
            <a:avLst/>
          </a:prstGeom>
        </p:spPr>
      </p:pic>
      <p:pic>
        <p:nvPicPr>
          <p:cNvPr id="50" name="图片 49"/>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9012638" y="2525604"/>
            <a:ext cx="762066" cy="993734"/>
          </a:xfrm>
          <a:prstGeom prst="rect">
            <a:avLst/>
          </a:prstGeom>
        </p:spPr>
      </p:pic>
      <p:sp>
        <p:nvSpPr>
          <p:cNvPr id="3" name="文本框 2" hidden="1"/>
          <p:cNvSpPr txBox="1"/>
          <p:nvPr/>
        </p:nvSpPr>
        <p:spPr>
          <a:xfrm>
            <a:off x="10985500" y="4394200"/>
            <a:ext cx="1117600" cy="83099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200" dirty="0">
                <a:solidFill>
                  <a:srgbClr val="FFFFFF"/>
                </a:solidFill>
                <a:latin typeface="方正兰亭准黑_GBK" panose="02000000000000000000" pitchFamily="2" charset="-122"/>
                <a:ea typeface="方正兰亭准黑_GBK" panose="02000000000000000000" pitchFamily="2" charset="-122"/>
              </a:rPr>
              <a:t>挑战</a:t>
            </a:r>
            <a:r>
              <a:rPr lang="zh-CN" altLang="en-US" sz="1200" dirty="0" smtClean="0">
                <a:solidFill>
                  <a:srgbClr val="FFFFFF"/>
                </a:solidFill>
                <a:latin typeface="方正兰亭准黑_GBK" panose="02000000000000000000" pitchFamily="2" charset="-122"/>
                <a:ea typeface="方正兰亭准黑_GBK" panose="02000000000000000000" pitchFamily="2" charset="-122"/>
              </a:rPr>
              <a:t>杯</a:t>
            </a:r>
            <a:endParaRPr lang="en-US" altLang="zh-CN" sz="1200" dirty="0" smtClean="0">
              <a:solidFill>
                <a:srgbClr val="FFFFFF"/>
              </a:solidFill>
              <a:latin typeface="方正兰亭准黑_GBK" panose="02000000000000000000" pitchFamily="2" charset="-122"/>
              <a:ea typeface="方正兰亭准黑_GBK" panose="02000000000000000000" pitchFamily="2" charset="-122"/>
            </a:endParaRPr>
          </a:p>
          <a:p>
            <a:pPr fontAlgn="base">
              <a:spcBef>
                <a:spcPct val="0"/>
              </a:spcBef>
              <a:spcAft>
                <a:spcPct val="0"/>
              </a:spcAft>
              <a:buFont typeface="Arial" panose="020B0604020202020204" pitchFamily="34" charset="0"/>
              <a:buNone/>
            </a:pPr>
            <a:endParaRPr lang="en-US" altLang="zh-CN" sz="1200" dirty="0" smtClean="0">
              <a:solidFill>
                <a:srgbClr val="FFFFFF"/>
              </a:solidFill>
              <a:latin typeface="方正兰亭准黑_GBK" panose="02000000000000000000" pitchFamily="2" charset="-122"/>
              <a:ea typeface="方正兰亭准黑_GBK" panose="02000000000000000000" pitchFamily="2" charset="-122"/>
            </a:endParaRPr>
          </a:p>
          <a:p>
            <a:pPr fontAlgn="base">
              <a:spcBef>
                <a:spcPct val="0"/>
              </a:spcBef>
              <a:spcAft>
                <a:spcPct val="0"/>
              </a:spcAft>
              <a:buFont typeface="Arial" panose="020B0604020202020204" pitchFamily="34" charset="0"/>
              <a:buNone/>
            </a:pPr>
            <a:endParaRPr lang="en-US" altLang="zh-CN" sz="1200" dirty="0" smtClean="0">
              <a:solidFill>
                <a:srgbClr val="FFFFFF"/>
              </a:solidFill>
              <a:latin typeface="方正兰亭准黑_GBK" panose="02000000000000000000" pitchFamily="2" charset="-122"/>
              <a:ea typeface="方正兰亭准黑_GBK" panose="02000000000000000000" pitchFamily="2" charset="-122"/>
            </a:endParaRPr>
          </a:p>
          <a:p>
            <a:pPr fontAlgn="base">
              <a:spcBef>
                <a:spcPct val="0"/>
              </a:spcBef>
              <a:spcAft>
                <a:spcPct val="0"/>
              </a:spcAft>
              <a:buFont typeface="Arial" panose="020B0604020202020204" pitchFamily="34" charset="0"/>
              <a:buNone/>
            </a:pPr>
            <a:r>
              <a:rPr lang="zh-CN" altLang="en-US" sz="1200" dirty="0" smtClean="0">
                <a:solidFill>
                  <a:srgbClr val="FFFFFF"/>
                </a:solidFill>
                <a:latin typeface="方正兰亭准黑_GBK" panose="02000000000000000000" pitchFamily="2" charset="-122"/>
                <a:ea typeface="方正兰亭准黑_GBK" panose="02000000000000000000" pitchFamily="2" charset="-122"/>
              </a:rPr>
              <a:t>优胜杯</a:t>
            </a:r>
            <a:endParaRPr lang="zh-CN" altLang="en-US" sz="1200" dirty="0">
              <a:solidFill>
                <a:srgbClr val="FFFFFF"/>
              </a:solidFill>
              <a:latin typeface="方正兰亭准黑_GBK" panose="02000000000000000000" pitchFamily="2" charset="-122"/>
              <a:ea typeface="方正兰亭准黑_GBK" panose="02000000000000000000" pitchFamily="2" charset="-122"/>
            </a:endParaRPr>
          </a:p>
        </p:txBody>
      </p:sp>
      <p:pic>
        <p:nvPicPr>
          <p:cNvPr id="4" name="图片 3"/>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951845" y="4610735"/>
            <a:ext cx="1719580" cy="939165"/>
          </a:xfrm>
          <a:prstGeom prst="rect">
            <a:avLst/>
          </a:prstGeom>
        </p:spPr>
      </p:pic>
      <p:sp>
        <p:nvSpPr>
          <p:cNvPr id="7" name="TextBox 6"/>
          <p:cNvSpPr txBox="1"/>
          <p:nvPr/>
        </p:nvSpPr>
        <p:spPr>
          <a:xfrm>
            <a:off x="9851349" y="1998850"/>
            <a:ext cx="1005300" cy="584775"/>
          </a:xfrm>
          <a:prstGeom prst="rect">
            <a:avLst/>
          </a:prstGeom>
          <a:noFill/>
        </p:spPr>
        <p:txBody>
          <a:bodyPr wrap="square" rtlCol="0">
            <a:spAutoFit/>
          </a:bodyPr>
          <a:lstStyle/>
          <a:p>
            <a:r>
              <a:rPr lang="en-US" altLang="zh-CN" sz="1600" dirty="0" smtClean="0">
                <a:solidFill>
                  <a:schemeClr val="bg1"/>
                </a:solidFill>
                <a:latin typeface="微软雅黑" panose="020B0503020204020204" charset="-122"/>
                <a:ea typeface="微软雅黑" panose="020B0503020204020204" charset="-122"/>
              </a:rPr>
              <a:t>420</a:t>
            </a:r>
            <a:r>
              <a:rPr lang="zh-CN" altLang="en-US" sz="1600" dirty="0" smtClean="0">
                <a:solidFill>
                  <a:schemeClr val="bg1"/>
                </a:solidFill>
                <a:latin typeface="微软雅黑" panose="020B0503020204020204" charset="-122"/>
                <a:ea typeface="微软雅黑" panose="020B0503020204020204" charset="-122"/>
              </a:rPr>
              <a:t>分</a:t>
            </a:r>
            <a:endParaRPr lang="en-US" altLang="zh-CN" sz="1600" dirty="0" smtClean="0">
              <a:solidFill>
                <a:schemeClr val="bg1"/>
              </a:solidFill>
              <a:latin typeface="微软雅黑" panose="020B0503020204020204" charset="-122"/>
              <a:ea typeface="微软雅黑" panose="020B0503020204020204" charset="-122"/>
            </a:endParaRPr>
          </a:p>
          <a:p>
            <a:r>
              <a:rPr lang="zh-CN" altLang="en-US" sz="1600" dirty="0" smtClean="0">
                <a:solidFill>
                  <a:schemeClr val="bg1"/>
                </a:solidFill>
                <a:latin typeface="微软雅黑" panose="020B0503020204020204" charset="-122"/>
                <a:ea typeface="微软雅黑" panose="020B0503020204020204" charset="-122"/>
              </a:rPr>
              <a:t>第</a:t>
            </a:r>
            <a:r>
              <a:rPr lang="zh-CN" altLang="en-US" sz="1600" dirty="0">
                <a:solidFill>
                  <a:schemeClr val="bg1"/>
                </a:solidFill>
                <a:latin typeface="微软雅黑" panose="020B0503020204020204" charset="-122"/>
                <a:ea typeface="微软雅黑" panose="020B0503020204020204" charset="-122"/>
              </a:rPr>
              <a:t>三</a:t>
            </a:r>
            <a:r>
              <a:rPr lang="zh-CN" altLang="en-US" sz="1600" dirty="0" smtClean="0">
                <a:solidFill>
                  <a:schemeClr val="bg1"/>
                </a:solidFill>
                <a:latin typeface="微软雅黑" panose="020B0503020204020204" charset="-122"/>
                <a:ea typeface="微软雅黑" panose="020B0503020204020204" charset="-122"/>
              </a:rPr>
              <a:t>名</a:t>
            </a:r>
            <a:endParaRPr lang="zh-CN" altLang="en-US" sz="1600" dirty="0">
              <a:solidFill>
                <a:schemeClr val="bg1"/>
              </a:solidFill>
              <a:latin typeface="微软雅黑" panose="020B0503020204020204" charset="-122"/>
              <a:ea typeface="微软雅黑" panose="020B0503020204020204" charset="-122"/>
            </a:endParaRPr>
          </a:p>
        </p:txBody>
      </p:sp>
      <p:pic>
        <p:nvPicPr>
          <p:cNvPr id="35" name="图片 34"/>
          <p:cNvPicPr>
            <a:picLocks noChangeAspect="1"/>
          </p:cNvPicPr>
          <p:nvPr/>
        </p:nvPicPr>
        <p:blipFill rotWithShape="1">
          <a:blip r:embed="rId12" cstate="print">
            <a:extLst>
              <a:ext uri="{28A0092B-C50C-407E-A947-70E740481C1C}">
                <a14:useLocalDpi xmlns:a14="http://schemas.microsoft.com/office/drawing/2010/main" xmlns="" val="0"/>
              </a:ext>
            </a:extLst>
          </a:blip>
          <a:srcRect t="50000" r="-7996"/>
          <a:stretch>
            <a:fillRect/>
          </a:stretch>
        </p:blipFill>
        <p:spPr>
          <a:xfrm>
            <a:off x="9851349" y="2500406"/>
            <a:ext cx="823001" cy="496867"/>
          </a:xfrm>
          <a:prstGeom prst="rect">
            <a:avLst/>
          </a:prstGeom>
        </p:spPr>
      </p:pic>
      <p:sp>
        <p:nvSpPr>
          <p:cNvPr id="8" name="文本框 7"/>
          <p:cNvSpPr txBox="1"/>
          <p:nvPr/>
        </p:nvSpPr>
        <p:spPr>
          <a:xfrm>
            <a:off x="4718685" y="392430"/>
            <a:ext cx="6544945" cy="768350"/>
          </a:xfrm>
          <a:prstGeom prst="rect">
            <a:avLst/>
          </a:prstGeom>
          <a:noFill/>
        </p:spPr>
        <p:txBody>
          <a:bodyPr wrap="square" rtlCol="0">
            <a:spAutoFit/>
          </a:bodyPr>
          <a:lstStyle/>
          <a:p>
            <a:r>
              <a:rPr lang="zh-CN" altLang="en-US" sz="4400" b="1" dirty="0" smtClean="0">
                <a:solidFill>
                  <a:srgbClr val="FFFFFF"/>
                </a:solidFill>
                <a:latin typeface="微软雅黑" panose="020B0503020204020204" charset="-122"/>
                <a:ea typeface="微软雅黑" panose="020B0503020204020204" charset="-122"/>
              </a:rPr>
              <a:t>东南大学的挑战杯情结</a:t>
            </a:r>
          </a:p>
        </p:txBody>
      </p:sp>
      <p:sp>
        <p:nvSpPr>
          <p:cNvPr id="6" name="文本框 5"/>
          <p:cNvSpPr txBox="1"/>
          <p:nvPr/>
        </p:nvSpPr>
        <p:spPr>
          <a:xfrm>
            <a:off x="1016635" y="1206500"/>
            <a:ext cx="10607675" cy="953135"/>
          </a:xfrm>
          <a:prstGeom prst="rect">
            <a:avLst/>
          </a:prstGeom>
          <a:noFill/>
        </p:spPr>
        <p:txBody>
          <a:bodyPr wrap="square" rtlCol="0">
            <a:spAutoFit/>
          </a:bodyPr>
          <a:lstStyle/>
          <a:p>
            <a:r>
              <a:rPr lang="en-US" altLang="zh-CN" sz="2800" b="1" dirty="0">
                <a:solidFill>
                  <a:srgbClr val="FFFFFF"/>
                </a:solidFill>
                <a:latin typeface="仿宋" panose="02010609060101010101" charset="-122"/>
                <a:ea typeface="仿宋" panose="02010609060101010101" charset="-122"/>
              </a:rPr>
              <a:t>  </a:t>
            </a:r>
            <a:r>
              <a:rPr lang="zh-CN" altLang="zh-CN" sz="2800" b="1" dirty="0">
                <a:solidFill>
                  <a:srgbClr val="FFFFFF"/>
                </a:solidFill>
                <a:latin typeface="仿宋" panose="02010609060101010101" charset="-122"/>
                <a:ea typeface="仿宋" panose="02010609060101010101" charset="-122"/>
              </a:rPr>
              <a:t>东南大学曾在第七届、第十届挑战杯中两次获得总分第一名，捧得挑战杯。</a:t>
            </a:r>
            <a:r>
              <a:rPr lang="en-US" altLang="zh-CN" sz="2800" b="1" dirty="0">
                <a:solidFill>
                  <a:srgbClr val="FFFFFF"/>
                </a:solidFill>
                <a:latin typeface="仿宋" panose="02010609060101010101" charset="-122"/>
                <a:ea typeface="仿宋" panose="02010609060101010101" charset="-122"/>
              </a:rPr>
              <a:t>	</a:t>
            </a:r>
            <a:r>
              <a:rPr lang="zh-CN" altLang="en-US" sz="2800" b="1" dirty="0">
                <a:solidFill>
                  <a:srgbClr val="FFFFFF"/>
                </a:solidFill>
                <a:latin typeface="仿宋" panose="02010609060101010101" charset="-122"/>
                <a:ea typeface="仿宋" panose="02010609060101010101" charset="-122"/>
              </a:rPr>
              <a:t>是京沪地区之外唯一一个两次捧杯的高校。</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strVal val="#ppt_x"/>
                                          </p:val>
                                        </p:tav>
                                        <p:tav tm="100000">
                                          <p:val>
                                            <p:strVal val="#ppt_x"/>
                                          </p:val>
                                        </p:tav>
                                      </p:tavLst>
                                    </p:anim>
                                    <p:anim calcmode="lin" valueType="num">
                                      <p:cBhvr>
                                        <p:cTn id="19" dur="500" fill="hold"/>
                                        <p:tgtEl>
                                          <p:spTgt spid="4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6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anim calcmode="lin" valueType="num">
                                      <p:cBhvr>
                                        <p:cTn id="23" dur="500" fill="hold"/>
                                        <p:tgtEl>
                                          <p:spTgt spid="46"/>
                                        </p:tgtEl>
                                        <p:attrNameLst>
                                          <p:attrName>ppt_x</p:attrName>
                                        </p:attrNameLst>
                                      </p:cBhvr>
                                      <p:tavLst>
                                        <p:tav tm="0">
                                          <p:val>
                                            <p:strVal val="#ppt_x"/>
                                          </p:val>
                                        </p:tav>
                                        <p:tav tm="100000">
                                          <p:val>
                                            <p:strVal val="#ppt_x"/>
                                          </p:val>
                                        </p:tav>
                                      </p:tavLst>
                                    </p:anim>
                                    <p:anim calcmode="lin" valueType="num">
                                      <p:cBhvr>
                                        <p:cTn id="24" dur="500" fill="hold"/>
                                        <p:tgtEl>
                                          <p:spTgt spid="4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8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anim calcmode="lin" valueType="num">
                                      <p:cBhvr>
                                        <p:cTn id="28" dur="500" fill="hold"/>
                                        <p:tgtEl>
                                          <p:spTgt spid="47"/>
                                        </p:tgtEl>
                                        <p:attrNameLst>
                                          <p:attrName>ppt_x</p:attrName>
                                        </p:attrNameLst>
                                      </p:cBhvr>
                                      <p:tavLst>
                                        <p:tav tm="0">
                                          <p:val>
                                            <p:strVal val="#ppt_x"/>
                                          </p:val>
                                        </p:tav>
                                        <p:tav tm="100000">
                                          <p:val>
                                            <p:strVal val="#ppt_x"/>
                                          </p:val>
                                        </p:tav>
                                      </p:tavLst>
                                    </p:anim>
                                    <p:anim calcmode="lin" valueType="num">
                                      <p:cBhvr>
                                        <p:cTn id="29" dur="500" fill="hold"/>
                                        <p:tgtEl>
                                          <p:spTgt spid="4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00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anim calcmode="lin" valueType="num">
                                      <p:cBhvr>
                                        <p:cTn id="33" dur="500" fill="hold"/>
                                        <p:tgtEl>
                                          <p:spTgt spid="48"/>
                                        </p:tgtEl>
                                        <p:attrNameLst>
                                          <p:attrName>ppt_x</p:attrName>
                                        </p:attrNameLst>
                                      </p:cBhvr>
                                      <p:tavLst>
                                        <p:tav tm="0">
                                          <p:val>
                                            <p:strVal val="#ppt_x"/>
                                          </p:val>
                                        </p:tav>
                                        <p:tav tm="100000">
                                          <p:val>
                                            <p:strVal val="#ppt_x"/>
                                          </p:val>
                                        </p:tav>
                                      </p:tavLst>
                                    </p:anim>
                                    <p:anim calcmode="lin" valueType="num">
                                      <p:cBhvr>
                                        <p:cTn id="34" dur="500" fill="hold"/>
                                        <p:tgtEl>
                                          <p:spTgt spid="4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20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anim calcmode="lin" valueType="num">
                                      <p:cBhvr>
                                        <p:cTn id="38" dur="500" fill="hold"/>
                                        <p:tgtEl>
                                          <p:spTgt spid="49"/>
                                        </p:tgtEl>
                                        <p:attrNameLst>
                                          <p:attrName>ppt_x</p:attrName>
                                        </p:attrNameLst>
                                      </p:cBhvr>
                                      <p:tavLst>
                                        <p:tav tm="0">
                                          <p:val>
                                            <p:strVal val="#ppt_x"/>
                                          </p:val>
                                        </p:tav>
                                        <p:tav tm="100000">
                                          <p:val>
                                            <p:strVal val="#ppt_x"/>
                                          </p:val>
                                        </p:tav>
                                      </p:tavLst>
                                    </p:anim>
                                    <p:anim calcmode="lin" valueType="num">
                                      <p:cBhvr>
                                        <p:cTn id="39" dur="500" fill="hold"/>
                                        <p:tgtEl>
                                          <p:spTgt spid="4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40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anim calcmode="lin" valueType="num">
                                      <p:cBhvr>
                                        <p:cTn id="43" dur="500" fill="hold"/>
                                        <p:tgtEl>
                                          <p:spTgt spid="50"/>
                                        </p:tgtEl>
                                        <p:attrNameLst>
                                          <p:attrName>ppt_x</p:attrName>
                                        </p:attrNameLst>
                                      </p:cBhvr>
                                      <p:tavLst>
                                        <p:tav tm="0">
                                          <p:val>
                                            <p:strVal val="#ppt_x"/>
                                          </p:val>
                                        </p:tav>
                                        <p:tav tm="100000">
                                          <p:val>
                                            <p:strVal val="#ppt_x"/>
                                          </p:val>
                                        </p:tav>
                                      </p:tavLst>
                                    </p:anim>
                                    <p:anim calcmode="lin" valueType="num">
                                      <p:cBhvr>
                                        <p:cTn id="44" dur="500" fill="hold"/>
                                        <p:tgtEl>
                                          <p:spTgt spid="5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14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140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anim calcmode="lin" valueType="num">
                                      <p:cBhvr>
                                        <p:cTn id="53" dur="500" fill="hold"/>
                                        <p:tgtEl>
                                          <p:spTgt spid="7"/>
                                        </p:tgtEl>
                                        <p:attrNameLst>
                                          <p:attrName>ppt_x</p:attrName>
                                        </p:attrNameLst>
                                      </p:cBhvr>
                                      <p:tavLst>
                                        <p:tav tm="0">
                                          <p:val>
                                            <p:strVal val="#ppt_x"/>
                                          </p:val>
                                        </p:tav>
                                        <p:tav tm="100000">
                                          <p:val>
                                            <p:strVal val="#ppt_x"/>
                                          </p:val>
                                        </p:tav>
                                      </p:tavLst>
                                    </p:anim>
                                    <p:anim calcmode="lin" valueType="num">
                                      <p:cBhvr>
                                        <p:cTn id="5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5857" y="343500"/>
            <a:ext cx="2814042" cy="909664"/>
          </a:xfrm>
          <a:prstGeom prst="rect">
            <a:avLst/>
          </a:prstGeom>
        </p:spPr>
      </p:pic>
      <p:sp>
        <p:nvSpPr>
          <p:cNvPr id="30" name="任意多边形 29" hidden="1"/>
          <p:cNvSpPr/>
          <p:nvPr/>
        </p:nvSpPr>
        <p:spPr bwMode="auto">
          <a:xfrm>
            <a:off x="2833085" y="2824189"/>
            <a:ext cx="472419" cy="450903"/>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FFFF66"/>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32" name="任意多边形 31" hidden="1"/>
          <p:cNvSpPr/>
          <p:nvPr/>
        </p:nvSpPr>
        <p:spPr bwMode="auto">
          <a:xfrm>
            <a:off x="9444343" y="3223331"/>
            <a:ext cx="472419" cy="450903"/>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E89B32"/>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28" name="文本框 27" hidden="1"/>
          <p:cNvSpPr txBox="1"/>
          <p:nvPr/>
        </p:nvSpPr>
        <p:spPr>
          <a:xfrm>
            <a:off x="2703430" y="2235001"/>
            <a:ext cx="754743"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370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第一名</a:t>
            </a:r>
          </a:p>
        </p:txBody>
      </p:sp>
      <p:sp>
        <p:nvSpPr>
          <p:cNvPr id="34" name="文本框 33" hidden="1"/>
          <p:cNvSpPr txBox="1"/>
          <p:nvPr/>
        </p:nvSpPr>
        <p:spPr>
          <a:xfrm>
            <a:off x="3668632" y="2662719"/>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300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第五名</a:t>
            </a:r>
          </a:p>
        </p:txBody>
      </p:sp>
      <p:sp>
        <p:nvSpPr>
          <p:cNvPr id="36" name="文本框 35" hidden="1"/>
          <p:cNvSpPr txBox="1"/>
          <p:nvPr/>
        </p:nvSpPr>
        <p:spPr>
          <a:xfrm>
            <a:off x="4648346" y="2662719"/>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290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第七名</a:t>
            </a:r>
          </a:p>
        </p:txBody>
      </p:sp>
      <p:sp>
        <p:nvSpPr>
          <p:cNvPr id="37" name="文本框 36" hidden="1"/>
          <p:cNvSpPr txBox="1"/>
          <p:nvPr/>
        </p:nvSpPr>
        <p:spPr>
          <a:xfrm>
            <a:off x="5562747" y="2018645"/>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390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第一名</a:t>
            </a:r>
          </a:p>
        </p:txBody>
      </p:sp>
      <p:sp>
        <p:nvSpPr>
          <p:cNvPr id="38" name="文本框 37" hidden="1"/>
          <p:cNvSpPr txBox="1"/>
          <p:nvPr/>
        </p:nvSpPr>
        <p:spPr>
          <a:xfrm>
            <a:off x="6215888" y="4834416"/>
            <a:ext cx="132806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160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第六十九名</a:t>
            </a:r>
          </a:p>
        </p:txBody>
      </p:sp>
      <p:sp>
        <p:nvSpPr>
          <p:cNvPr id="39" name="文本框 38" hidden="1"/>
          <p:cNvSpPr txBox="1"/>
          <p:nvPr/>
        </p:nvSpPr>
        <p:spPr>
          <a:xfrm>
            <a:off x="7173832" y="3092705"/>
            <a:ext cx="1124862"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260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第二十四名</a:t>
            </a:r>
          </a:p>
        </p:txBody>
      </p:sp>
      <p:sp>
        <p:nvSpPr>
          <p:cNvPr id="40" name="文本框 39" hidden="1"/>
          <p:cNvSpPr txBox="1"/>
          <p:nvPr/>
        </p:nvSpPr>
        <p:spPr>
          <a:xfrm>
            <a:off x="8131775" y="3092705"/>
            <a:ext cx="1168404"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240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第二十四名</a:t>
            </a:r>
          </a:p>
        </p:txBody>
      </p:sp>
      <p:sp>
        <p:nvSpPr>
          <p:cNvPr id="41" name="文本框 40" hidden="1"/>
          <p:cNvSpPr txBox="1"/>
          <p:nvPr/>
        </p:nvSpPr>
        <p:spPr>
          <a:xfrm>
            <a:off x="9285661" y="2700819"/>
            <a:ext cx="762000" cy="523220"/>
          </a:xfrm>
          <a:prstGeom prst="rect">
            <a:avLst/>
          </a:prstGeom>
          <a:noFill/>
        </p:spPr>
        <p:txBody>
          <a:bodyPr wrap="square" rtlCol="0">
            <a:spAutoFit/>
          </a:bodyPr>
          <a:lstStyle/>
          <a:p>
            <a:pPr algn="ctr" fontAlgn="base">
              <a:spcBef>
                <a:spcPct val="0"/>
              </a:spcBef>
              <a:spcAft>
                <a:spcPct val="0"/>
              </a:spcAft>
              <a:buFont typeface="Arial" panose="020B0604020202020204" pitchFamily="34" charset="0"/>
              <a:buNone/>
            </a:pPr>
            <a:r>
              <a:rPr lang="en-US" altLang="zh-CN" sz="1400" dirty="0">
                <a:solidFill>
                  <a:srgbClr val="FFFFFF"/>
                </a:solidFill>
                <a:latin typeface="方正兰亭准黑_GBK" panose="02000000000000000000" pitchFamily="2" charset="-122"/>
                <a:ea typeface="方正兰亭准黑_GBK" panose="02000000000000000000" pitchFamily="2" charset="-122"/>
              </a:rPr>
              <a:t>330</a:t>
            </a:r>
            <a:r>
              <a:rPr lang="zh-CN" altLang="en-US" sz="1400" dirty="0">
                <a:solidFill>
                  <a:srgbClr val="FFFFFF"/>
                </a:solidFill>
                <a:latin typeface="方正兰亭准黑_GBK" panose="02000000000000000000" pitchFamily="2" charset="-122"/>
                <a:ea typeface="方正兰亭准黑_GBK" panose="02000000000000000000" pitchFamily="2" charset="-122"/>
              </a:rPr>
              <a:t>分</a:t>
            </a:r>
            <a:endParaRPr lang="en-US" altLang="zh-CN" sz="1400" dirty="0">
              <a:solidFill>
                <a:srgbClr val="FFFFFF"/>
              </a:solidFill>
              <a:latin typeface="方正兰亭准黑_GBK" panose="02000000000000000000" pitchFamily="2" charset="-122"/>
              <a:ea typeface="方正兰亭准黑_GBK" panose="02000000000000000000" pitchFamily="2" charset="-122"/>
            </a:endParaRPr>
          </a:p>
          <a:p>
            <a:pPr algn="ctr" fontAlgn="base">
              <a:spcBef>
                <a:spcPct val="0"/>
              </a:spcBef>
              <a:spcAft>
                <a:spcPct val="0"/>
              </a:spcAft>
              <a:buFont typeface="Arial" panose="020B0604020202020204" pitchFamily="34" charset="0"/>
              <a:buNone/>
            </a:pPr>
            <a:r>
              <a:rPr lang="zh-CN" altLang="en-US" sz="1400" dirty="0">
                <a:solidFill>
                  <a:srgbClr val="FFFFFF"/>
                </a:solidFill>
                <a:latin typeface="方正兰亭准黑_GBK" panose="02000000000000000000" pitchFamily="2" charset="-122"/>
                <a:ea typeface="方正兰亭准黑_GBK" panose="02000000000000000000" pitchFamily="2" charset="-122"/>
              </a:rPr>
              <a:t>第十名</a:t>
            </a:r>
          </a:p>
        </p:txBody>
      </p:sp>
      <p:sp>
        <p:nvSpPr>
          <p:cNvPr id="42" name="任意多边形 41" hidden="1"/>
          <p:cNvSpPr/>
          <p:nvPr/>
        </p:nvSpPr>
        <p:spPr bwMode="auto">
          <a:xfrm>
            <a:off x="10503761" y="4331160"/>
            <a:ext cx="367440" cy="350704"/>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FFFF66"/>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43" name="任意多边形 42" hidden="1"/>
          <p:cNvSpPr/>
          <p:nvPr/>
        </p:nvSpPr>
        <p:spPr bwMode="auto">
          <a:xfrm>
            <a:off x="10511019" y="4915360"/>
            <a:ext cx="367440" cy="350704"/>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E89B32"/>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44" name="任意多边形 43" hidden="1"/>
          <p:cNvSpPr/>
          <p:nvPr/>
        </p:nvSpPr>
        <p:spPr bwMode="auto">
          <a:xfrm>
            <a:off x="4763485" y="3491846"/>
            <a:ext cx="472419" cy="450903"/>
          </a:xfrm>
          <a:custGeom>
            <a:avLst/>
            <a:gdLst>
              <a:gd name="connsiteX0" fmla="*/ 609473 w 696868"/>
              <a:gd name="connsiteY0" fmla="*/ 132362 h 665130"/>
              <a:gd name="connsiteX1" fmla="*/ 564931 w 696868"/>
              <a:gd name="connsiteY1" fmla="*/ 143500 h 665130"/>
              <a:gd name="connsiteX2" fmla="*/ 563075 w 696868"/>
              <a:gd name="connsiteY2" fmla="*/ 154638 h 665130"/>
              <a:gd name="connsiteX3" fmla="*/ 550084 w 696868"/>
              <a:gd name="connsiteY3" fmla="*/ 178770 h 665130"/>
              <a:gd name="connsiteX4" fmla="*/ 537092 w 696868"/>
              <a:gd name="connsiteY4" fmla="*/ 178770 h 665130"/>
              <a:gd name="connsiteX5" fmla="*/ 525957 w 696868"/>
              <a:gd name="connsiteY5" fmla="*/ 262305 h 665130"/>
              <a:gd name="connsiteX6" fmla="*/ 537092 w 696868"/>
              <a:gd name="connsiteY6" fmla="*/ 249311 h 665130"/>
              <a:gd name="connsiteX7" fmla="*/ 616897 w 696868"/>
              <a:gd name="connsiteY7" fmla="*/ 189908 h 665130"/>
              <a:gd name="connsiteX8" fmla="*/ 650303 w 696868"/>
              <a:gd name="connsiteY8" fmla="*/ 167632 h 665130"/>
              <a:gd name="connsiteX9" fmla="*/ 655871 w 696868"/>
              <a:gd name="connsiteY9" fmla="*/ 147212 h 665130"/>
              <a:gd name="connsiteX10" fmla="*/ 609473 w 696868"/>
              <a:gd name="connsiteY10" fmla="*/ 132362 h 665130"/>
              <a:gd name="connsiteX11" fmla="*/ 86104 w 696868"/>
              <a:gd name="connsiteY11" fmla="*/ 132362 h 665130"/>
              <a:gd name="connsiteX12" fmla="*/ 39706 w 696868"/>
              <a:gd name="connsiteY12" fmla="*/ 147212 h 665130"/>
              <a:gd name="connsiteX13" fmla="*/ 47130 w 696868"/>
              <a:gd name="connsiteY13" fmla="*/ 167632 h 665130"/>
              <a:gd name="connsiteX14" fmla="*/ 80537 w 696868"/>
              <a:gd name="connsiteY14" fmla="*/ 189908 h 665130"/>
              <a:gd name="connsiteX15" fmla="*/ 158485 w 696868"/>
              <a:gd name="connsiteY15" fmla="*/ 249311 h 665130"/>
              <a:gd name="connsiteX16" fmla="*/ 169621 w 696868"/>
              <a:gd name="connsiteY16" fmla="*/ 264162 h 665130"/>
              <a:gd name="connsiteX17" fmla="*/ 160341 w 696868"/>
              <a:gd name="connsiteY17" fmla="*/ 178770 h 665130"/>
              <a:gd name="connsiteX18" fmla="*/ 145494 w 696868"/>
              <a:gd name="connsiteY18" fmla="*/ 178770 h 665130"/>
              <a:gd name="connsiteX19" fmla="*/ 134358 w 696868"/>
              <a:gd name="connsiteY19" fmla="*/ 154638 h 665130"/>
              <a:gd name="connsiteX20" fmla="*/ 132502 w 696868"/>
              <a:gd name="connsiteY20" fmla="*/ 143500 h 665130"/>
              <a:gd name="connsiteX21" fmla="*/ 86104 w 696868"/>
              <a:gd name="connsiteY21" fmla="*/ 132362 h 665130"/>
              <a:gd name="connsiteX22" fmla="*/ 158485 w 696868"/>
              <a:gd name="connsiteY22" fmla="*/ 78528 h 665130"/>
              <a:gd name="connsiteX23" fmla="*/ 217875 w 696868"/>
              <a:gd name="connsiteY23" fmla="*/ 108229 h 665130"/>
              <a:gd name="connsiteX24" fmla="*/ 347789 w 696868"/>
              <a:gd name="connsiteY24" fmla="*/ 123080 h 665130"/>
              <a:gd name="connsiteX25" fmla="*/ 479559 w 696868"/>
              <a:gd name="connsiteY25" fmla="*/ 108229 h 665130"/>
              <a:gd name="connsiteX26" fmla="*/ 538948 w 696868"/>
              <a:gd name="connsiteY26" fmla="*/ 78528 h 665130"/>
              <a:gd name="connsiteX27" fmla="*/ 538948 w 696868"/>
              <a:gd name="connsiteY27" fmla="*/ 113798 h 665130"/>
              <a:gd name="connsiteX28" fmla="*/ 609473 w 696868"/>
              <a:gd name="connsiteY28" fmla="*/ 93379 h 665130"/>
              <a:gd name="connsiteX29" fmla="*/ 652159 w 696868"/>
              <a:gd name="connsiteY29" fmla="*/ 100804 h 665130"/>
              <a:gd name="connsiteX30" fmla="*/ 692989 w 696868"/>
              <a:gd name="connsiteY30" fmla="*/ 132362 h 665130"/>
              <a:gd name="connsiteX31" fmla="*/ 694845 w 696868"/>
              <a:gd name="connsiteY31" fmla="*/ 167632 h 665130"/>
              <a:gd name="connsiteX32" fmla="*/ 678142 w 696868"/>
              <a:gd name="connsiteY32" fmla="*/ 195477 h 665130"/>
              <a:gd name="connsiteX33" fmla="*/ 635456 w 696868"/>
              <a:gd name="connsiteY33" fmla="*/ 225179 h 665130"/>
              <a:gd name="connsiteX34" fmla="*/ 566787 w 696868"/>
              <a:gd name="connsiteY34" fmla="*/ 277156 h 665130"/>
              <a:gd name="connsiteX35" fmla="*/ 538948 w 696868"/>
              <a:gd name="connsiteY35" fmla="*/ 330990 h 665130"/>
              <a:gd name="connsiteX36" fmla="*/ 551940 w 696868"/>
              <a:gd name="connsiteY36" fmla="*/ 345840 h 665130"/>
              <a:gd name="connsiteX37" fmla="*/ 570499 w 696868"/>
              <a:gd name="connsiteY37" fmla="*/ 349553 h 665130"/>
              <a:gd name="connsiteX38" fmla="*/ 581634 w 696868"/>
              <a:gd name="connsiteY38" fmla="*/ 349553 h 665130"/>
              <a:gd name="connsiteX39" fmla="*/ 589058 w 696868"/>
              <a:gd name="connsiteY39" fmla="*/ 342128 h 665130"/>
              <a:gd name="connsiteX40" fmla="*/ 615041 w 696868"/>
              <a:gd name="connsiteY40" fmla="*/ 345840 h 665130"/>
              <a:gd name="connsiteX41" fmla="*/ 620609 w 696868"/>
              <a:gd name="connsiteY41" fmla="*/ 358835 h 665130"/>
              <a:gd name="connsiteX42" fmla="*/ 615041 w 696868"/>
              <a:gd name="connsiteY42" fmla="*/ 377398 h 665130"/>
              <a:gd name="connsiteX43" fmla="*/ 581634 w 696868"/>
              <a:gd name="connsiteY43" fmla="*/ 388536 h 665130"/>
              <a:gd name="connsiteX44" fmla="*/ 570499 w 696868"/>
              <a:gd name="connsiteY44" fmla="*/ 388536 h 665130"/>
              <a:gd name="connsiteX45" fmla="*/ 533381 w 696868"/>
              <a:gd name="connsiteY45" fmla="*/ 381111 h 665130"/>
              <a:gd name="connsiteX46" fmla="*/ 503686 w 696868"/>
              <a:gd name="connsiteY46" fmla="*/ 349553 h 665130"/>
              <a:gd name="connsiteX47" fmla="*/ 386763 w 696868"/>
              <a:gd name="connsiteY47" fmla="*/ 477640 h 665130"/>
              <a:gd name="connsiteX48" fmla="*/ 397899 w 696868"/>
              <a:gd name="connsiteY48" fmla="*/ 589020 h 665130"/>
              <a:gd name="connsiteX49" fmla="*/ 433161 w 696868"/>
              <a:gd name="connsiteY49" fmla="*/ 589020 h 665130"/>
              <a:gd name="connsiteX50" fmla="*/ 461000 w 696868"/>
              <a:gd name="connsiteY50" fmla="*/ 616865 h 665130"/>
              <a:gd name="connsiteX51" fmla="*/ 490694 w 696868"/>
              <a:gd name="connsiteY51" fmla="*/ 642854 h 665130"/>
              <a:gd name="connsiteX52" fmla="*/ 490694 w 696868"/>
              <a:gd name="connsiteY52" fmla="*/ 665130 h 665130"/>
              <a:gd name="connsiteX53" fmla="*/ 206739 w 696868"/>
              <a:gd name="connsiteY53" fmla="*/ 665130 h 665130"/>
              <a:gd name="connsiteX54" fmla="*/ 206739 w 696868"/>
              <a:gd name="connsiteY54" fmla="*/ 642854 h 665130"/>
              <a:gd name="connsiteX55" fmla="*/ 238290 w 696868"/>
              <a:gd name="connsiteY55" fmla="*/ 616865 h 665130"/>
              <a:gd name="connsiteX56" fmla="*/ 264272 w 696868"/>
              <a:gd name="connsiteY56" fmla="*/ 589020 h 665130"/>
              <a:gd name="connsiteX57" fmla="*/ 297679 w 696868"/>
              <a:gd name="connsiteY57" fmla="*/ 589020 h 665130"/>
              <a:gd name="connsiteX58" fmla="*/ 308815 w 696868"/>
              <a:gd name="connsiteY58" fmla="*/ 477640 h 665130"/>
              <a:gd name="connsiteX59" fmla="*/ 193748 w 696868"/>
              <a:gd name="connsiteY59" fmla="*/ 349553 h 665130"/>
              <a:gd name="connsiteX60" fmla="*/ 162197 w 696868"/>
              <a:gd name="connsiteY60" fmla="*/ 381111 h 665130"/>
              <a:gd name="connsiteX61" fmla="*/ 126935 w 696868"/>
              <a:gd name="connsiteY61" fmla="*/ 388536 h 665130"/>
              <a:gd name="connsiteX62" fmla="*/ 113943 w 696868"/>
              <a:gd name="connsiteY62" fmla="*/ 388536 h 665130"/>
              <a:gd name="connsiteX63" fmla="*/ 80537 w 696868"/>
              <a:gd name="connsiteY63" fmla="*/ 377398 h 665130"/>
              <a:gd name="connsiteX64" fmla="*/ 74969 w 696868"/>
              <a:gd name="connsiteY64" fmla="*/ 358835 h 665130"/>
              <a:gd name="connsiteX65" fmla="*/ 80537 w 696868"/>
              <a:gd name="connsiteY65" fmla="*/ 345840 h 665130"/>
              <a:gd name="connsiteX66" fmla="*/ 108375 w 696868"/>
              <a:gd name="connsiteY66" fmla="*/ 342128 h 665130"/>
              <a:gd name="connsiteX67" fmla="*/ 113943 w 696868"/>
              <a:gd name="connsiteY67" fmla="*/ 349553 h 665130"/>
              <a:gd name="connsiteX68" fmla="*/ 126935 w 696868"/>
              <a:gd name="connsiteY68" fmla="*/ 349553 h 665130"/>
              <a:gd name="connsiteX69" fmla="*/ 145494 w 696868"/>
              <a:gd name="connsiteY69" fmla="*/ 345840 h 665130"/>
              <a:gd name="connsiteX70" fmla="*/ 158485 w 696868"/>
              <a:gd name="connsiteY70" fmla="*/ 330990 h 665130"/>
              <a:gd name="connsiteX71" fmla="*/ 130646 w 696868"/>
              <a:gd name="connsiteY71" fmla="*/ 277156 h 665130"/>
              <a:gd name="connsiteX72" fmla="*/ 61977 w 696868"/>
              <a:gd name="connsiteY72" fmla="*/ 225179 h 665130"/>
              <a:gd name="connsiteX73" fmla="*/ 19291 w 696868"/>
              <a:gd name="connsiteY73" fmla="*/ 195477 h 665130"/>
              <a:gd name="connsiteX74" fmla="*/ 2588 w 696868"/>
              <a:gd name="connsiteY74" fmla="*/ 167632 h 665130"/>
              <a:gd name="connsiteX75" fmla="*/ 4444 w 696868"/>
              <a:gd name="connsiteY75" fmla="*/ 132362 h 665130"/>
              <a:gd name="connsiteX76" fmla="*/ 43418 w 696868"/>
              <a:gd name="connsiteY76" fmla="*/ 100804 h 665130"/>
              <a:gd name="connsiteX77" fmla="*/ 86104 w 696868"/>
              <a:gd name="connsiteY77" fmla="*/ 93379 h 665130"/>
              <a:gd name="connsiteX78" fmla="*/ 156629 w 696868"/>
              <a:gd name="connsiteY78" fmla="*/ 113798 h 665130"/>
              <a:gd name="connsiteX79" fmla="*/ 158485 w 696868"/>
              <a:gd name="connsiteY79" fmla="*/ 78528 h 665130"/>
              <a:gd name="connsiteX80" fmla="*/ 347931 w 696868"/>
              <a:gd name="connsiteY80" fmla="*/ 22400 h 665130"/>
              <a:gd name="connsiteX81" fmla="*/ 227262 w 696868"/>
              <a:gd name="connsiteY81" fmla="*/ 35466 h 665130"/>
              <a:gd name="connsiteX82" fmla="*/ 190132 w 696868"/>
              <a:gd name="connsiteY82" fmla="*/ 48533 h 665130"/>
              <a:gd name="connsiteX83" fmla="*/ 178994 w 696868"/>
              <a:gd name="connsiteY83" fmla="*/ 55999 h 665130"/>
              <a:gd name="connsiteX84" fmla="*/ 190132 w 696868"/>
              <a:gd name="connsiteY84" fmla="*/ 63466 h 665130"/>
              <a:gd name="connsiteX85" fmla="*/ 227262 w 696868"/>
              <a:gd name="connsiteY85" fmla="*/ 78399 h 665130"/>
              <a:gd name="connsiteX86" fmla="*/ 347931 w 696868"/>
              <a:gd name="connsiteY86" fmla="*/ 91465 h 665130"/>
              <a:gd name="connsiteX87" fmla="*/ 468601 w 696868"/>
              <a:gd name="connsiteY87" fmla="*/ 78399 h 665130"/>
              <a:gd name="connsiteX88" fmla="*/ 507586 w 696868"/>
              <a:gd name="connsiteY88" fmla="*/ 63466 h 665130"/>
              <a:gd name="connsiteX89" fmla="*/ 518725 w 696868"/>
              <a:gd name="connsiteY89" fmla="*/ 55999 h 665130"/>
              <a:gd name="connsiteX90" fmla="*/ 507586 w 696868"/>
              <a:gd name="connsiteY90" fmla="*/ 48533 h 665130"/>
              <a:gd name="connsiteX91" fmla="*/ 468601 w 696868"/>
              <a:gd name="connsiteY91" fmla="*/ 35466 h 665130"/>
              <a:gd name="connsiteX92" fmla="*/ 347931 w 696868"/>
              <a:gd name="connsiteY92" fmla="*/ 22400 h 665130"/>
              <a:gd name="connsiteX93" fmla="*/ 347931 w 696868"/>
              <a:gd name="connsiteY93" fmla="*/ 0 h 665130"/>
              <a:gd name="connsiteX94" fmla="*/ 539146 w 696868"/>
              <a:gd name="connsiteY94" fmla="*/ 55999 h 665130"/>
              <a:gd name="connsiteX95" fmla="*/ 539146 w 696868"/>
              <a:gd name="connsiteY95" fmla="*/ 61599 h 665130"/>
              <a:gd name="connsiteX96" fmla="*/ 347931 w 696868"/>
              <a:gd name="connsiteY96" fmla="*/ 113865 h 665130"/>
              <a:gd name="connsiteX97" fmla="*/ 158573 w 696868"/>
              <a:gd name="connsiteY97" fmla="*/ 61599 h 665130"/>
              <a:gd name="connsiteX98" fmla="*/ 156716 w 696868"/>
              <a:gd name="connsiteY98" fmla="*/ 55999 h 665130"/>
              <a:gd name="connsiteX99" fmla="*/ 347931 w 696868"/>
              <a:gd name="connsiteY99" fmla="*/ 0 h 66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6868" h="665130">
                <a:moveTo>
                  <a:pt x="609473" y="132362"/>
                </a:moveTo>
                <a:cubicBezTo>
                  <a:pt x="587202" y="132362"/>
                  <a:pt x="568643" y="136074"/>
                  <a:pt x="564931" y="143500"/>
                </a:cubicBezTo>
                <a:cubicBezTo>
                  <a:pt x="561219" y="149069"/>
                  <a:pt x="563075" y="154638"/>
                  <a:pt x="563075" y="154638"/>
                </a:cubicBezTo>
                <a:cubicBezTo>
                  <a:pt x="566787" y="163919"/>
                  <a:pt x="561219" y="175057"/>
                  <a:pt x="550084" y="178770"/>
                </a:cubicBezTo>
                <a:cubicBezTo>
                  <a:pt x="546372" y="180626"/>
                  <a:pt x="540804" y="180626"/>
                  <a:pt x="537092" y="178770"/>
                </a:cubicBezTo>
                <a:cubicBezTo>
                  <a:pt x="535236" y="204759"/>
                  <a:pt x="531525" y="234460"/>
                  <a:pt x="525957" y="262305"/>
                </a:cubicBezTo>
                <a:cubicBezTo>
                  <a:pt x="529669" y="258593"/>
                  <a:pt x="533381" y="254880"/>
                  <a:pt x="537092" y="249311"/>
                </a:cubicBezTo>
                <a:cubicBezTo>
                  <a:pt x="561219" y="225179"/>
                  <a:pt x="585346" y="208472"/>
                  <a:pt x="616897" y="189908"/>
                </a:cubicBezTo>
                <a:cubicBezTo>
                  <a:pt x="628032" y="184339"/>
                  <a:pt x="641024" y="176914"/>
                  <a:pt x="650303" y="167632"/>
                </a:cubicBezTo>
                <a:cubicBezTo>
                  <a:pt x="661439" y="156494"/>
                  <a:pt x="657727" y="150925"/>
                  <a:pt x="655871" y="147212"/>
                </a:cubicBezTo>
                <a:cubicBezTo>
                  <a:pt x="652159" y="136074"/>
                  <a:pt x="629888" y="132362"/>
                  <a:pt x="609473" y="132362"/>
                </a:cubicBezTo>
                <a:close/>
                <a:moveTo>
                  <a:pt x="86104" y="132362"/>
                </a:moveTo>
                <a:cubicBezTo>
                  <a:pt x="67545" y="132362"/>
                  <a:pt x="45274" y="136074"/>
                  <a:pt x="39706" y="147212"/>
                </a:cubicBezTo>
                <a:cubicBezTo>
                  <a:pt x="37851" y="150925"/>
                  <a:pt x="35995" y="156494"/>
                  <a:pt x="47130" y="167632"/>
                </a:cubicBezTo>
                <a:cubicBezTo>
                  <a:pt x="56410" y="176914"/>
                  <a:pt x="69401" y="184339"/>
                  <a:pt x="80537" y="189908"/>
                </a:cubicBezTo>
                <a:cubicBezTo>
                  <a:pt x="112087" y="208472"/>
                  <a:pt x="136214" y="225179"/>
                  <a:pt x="158485" y="249311"/>
                </a:cubicBezTo>
                <a:cubicBezTo>
                  <a:pt x="162197" y="254880"/>
                  <a:pt x="165909" y="258593"/>
                  <a:pt x="169621" y="264162"/>
                </a:cubicBezTo>
                <a:cubicBezTo>
                  <a:pt x="165909" y="234460"/>
                  <a:pt x="162197" y="204759"/>
                  <a:pt x="160341" y="178770"/>
                </a:cubicBezTo>
                <a:cubicBezTo>
                  <a:pt x="156629" y="180626"/>
                  <a:pt x="151061" y="180626"/>
                  <a:pt x="145494" y="178770"/>
                </a:cubicBezTo>
                <a:cubicBezTo>
                  <a:pt x="136214" y="175057"/>
                  <a:pt x="130646" y="163919"/>
                  <a:pt x="134358" y="154638"/>
                </a:cubicBezTo>
                <a:cubicBezTo>
                  <a:pt x="134358" y="154638"/>
                  <a:pt x="136214" y="149069"/>
                  <a:pt x="132502" y="143500"/>
                </a:cubicBezTo>
                <a:cubicBezTo>
                  <a:pt x="126935" y="136074"/>
                  <a:pt x="110231" y="132362"/>
                  <a:pt x="86104" y="132362"/>
                </a:cubicBezTo>
                <a:close/>
                <a:moveTo>
                  <a:pt x="158485" y="78528"/>
                </a:moveTo>
                <a:cubicBezTo>
                  <a:pt x="167765" y="89666"/>
                  <a:pt x="188180" y="100804"/>
                  <a:pt x="217875" y="108229"/>
                </a:cubicBezTo>
                <a:cubicBezTo>
                  <a:pt x="253137" y="117511"/>
                  <a:pt x="299535" y="123080"/>
                  <a:pt x="347789" y="123080"/>
                </a:cubicBezTo>
                <a:cubicBezTo>
                  <a:pt x="396043" y="123080"/>
                  <a:pt x="442441" y="117511"/>
                  <a:pt x="479559" y="108229"/>
                </a:cubicBezTo>
                <a:cubicBezTo>
                  <a:pt x="509254" y="100804"/>
                  <a:pt x="527813" y="91522"/>
                  <a:pt x="538948" y="78528"/>
                </a:cubicBezTo>
                <a:cubicBezTo>
                  <a:pt x="538948" y="87810"/>
                  <a:pt x="538948" y="100804"/>
                  <a:pt x="538948" y="113798"/>
                </a:cubicBezTo>
                <a:cubicBezTo>
                  <a:pt x="553796" y="100804"/>
                  <a:pt x="577923" y="93379"/>
                  <a:pt x="609473" y="93379"/>
                </a:cubicBezTo>
                <a:cubicBezTo>
                  <a:pt x="626176" y="93379"/>
                  <a:pt x="641024" y="95235"/>
                  <a:pt x="652159" y="100804"/>
                </a:cubicBezTo>
                <a:cubicBezTo>
                  <a:pt x="676286" y="108229"/>
                  <a:pt x="687422" y="121224"/>
                  <a:pt x="692989" y="132362"/>
                </a:cubicBezTo>
                <a:cubicBezTo>
                  <a:pt x="696701" y="143500"/>
                  <a:pt x="698557" y="156494"/>
                  <a:pt x="694845" y="167632"/>
                </a:cubicBezTo>
                <a:cubicBezTo>
                  <a:pt x="691134" y="176914"/>
                  <a:pt x="685566" y="186195"/>
                  <a:pt x="678142" y="195477"/>
                </a:cubicBezTo>
                <a:cubicBezTo>
                  <a:pt x="665151" y="208472"/>
                  <a:pt x="648447" y="217753"/>
                  <a:pt x="635456" y="225179"/>
                </a:cubicBezTo>
                <a:cubicBezTo>
                  <a:pt x="607617" y="240029"/>
                  <a:pt x="585346" y="254880"/>
                  <a:pt x="566787" y="277156"/>
                </a:cubicBezTo>
                <a:cubicBezTo>
                  <a:pt x="548228" y="295719"/>
                  <a:pt x="537092" y="317995"/>
                  <a:pt x="538948" y="330990"/>
                </a:cubicBezTo>
                <a:cubicBezTo>
                  <a:pt x="538948" y="334702"/>
                  <a:pt x="540804" y="340271"/>
                  <a:pt x="551940" y="345840"/>
                </a:cubicBezTo>
                <a:cubicBezTo>
                  <a:pt x="553796" y="345840"/>
                  <a:pt x="561219" y="347697"/>
                  <a:pt x="570499" y="349553"/>
                </a:cubicBezTo>
                <a:cubicBezTo>
                  <a:pt x="576067" y="349553"/>
                  <a:pt x="579778" y="349553"/>
                  <a:pt x="581634" y="349553"/>
                </a:cubicBezTo>
                <a:cubicBezTo>
                  <a:pt x="583490" y="345840"/>
                  <a:pt x="585346" y="343984"/>
                  <a:pt x="589058" y="342128"/>
                </a:cubicBezTo>
                <a:cubicBezTo>
                  <a:pt x="596482" y="334702"/>
                  <a:pt x="609473" y="336559"/>
                  <a:pt x="615041" y="345840"/>
                </a:cubicBezTo>
                <a:cubicBezTo>
                  <a:pt x="618753" y="349553"/>
                  <a:pt x="620609" y="355122"/>
                  <a:pt x="620609" y="358835"/>
                </a:cubicBezTo>
                <a:cubicBezTo>
                  <a:pt x="622465" y="366260"/>
                  <a:pt x="620609" y="371829"/>
                  <a:pt x="615041" y="377398"/>
                </a:cubicBezTo>
                <a:cubicBezTo>
                  <a:pt x="609473" y="384823"/>
                  <a:pt x="598338" y="388536"/>
                  <a:pt x="581634" y="388536"/>
                </a:cubicBezTo>
                <a:cubicBezTo>
                  <a:pt x="577923" y="388536"/>
                  <a:pt x="574211" y="388536"/>
                  <a:pt x="570499" y="388536"/>
                </a:cubicBezTo>
                <a:cubicBezTo>
                  <a:pt x="561219" y="386680"/>
                  <a:pt x="542660" y="384823"/>
                  <a:pt x="533381" y="381111"/>
                </a:cubicBezTo>
                <a:cubicBezTo>
                  <a:pt x="516677" y="371829"/>
                  <a:pt x="509254" y="360691"/>
                  <a:pt x="503686" y="349553"/>
                </a:cubicBezTo>
                <a:cubicBezTo>
                  <a:pt x="481415" y="410812"/>
                  <a:pt x="446152" y="462790"/>
                  <a:pt x="386763" y="477640"/>
                </a:cubicBezTo>
                <a:cubicBezTo>
                  <a:pt x="386763" y="488778"/>
                  <a:pt x="377483" y="561175"/>
                  <a:pt x="397899" y="589020"/>
                </a:cubicBezTo>
                <a:cubicBezTo>
                  <a:pt x="397899" y="589020"/>
                  <a:pt x="397899" y="589020"/>
                  <a:pt x="433161" y="589020"/>
                </a:cubicBezTo>
                <a:cubicBezTo>
                  <a:pt x="448008" y="589020"/>
                  <a:pt x="461000" y="602015"/>
                  <a:pt x="461000" y="616865"/>
                </a:cubicBezTo>
                <a:cubicBezTo>
                  <a:pt x="477703" y="618722"/>
                  <a:pt x="490694" y="629860"/>
                  <a:pt x="490694" y="642854"/>
                </a:cubicBezTo>
                <a:cubicBezTo>
                  <a:pt x="490694" y="642854"/>
                  <a:pt x="490694" y="642854"/>
                  <a:pt x="490694" y="665130"/>
                </a:cubicBezTo>
                <a:cubicBezTo>
                  <a:pt x="490694" y="665130"/>
                  <a:pt x="490694" y="665130"/>
                  <a:pt x="206739" y="665130"/>
                </a:cubicBezTo>
                <a:cubicBezTo>
                  <a:pt x="206739" y="665130"/>
                  <a:pt x="206739" y="665130"/>
                  <a:pt x="206739" y="642854"/>
                </a:cubicBezTo>
                <a:cubicBezTo>
                  <a:pt x="206739" y="629860"/>
                  <a:pt x="219730" y="618722"/>
                  <a:pt x="238290" y="616865"/>
                </a:cubicBezTo>
                <a:cubicBezTo>
                  <a:pt x="238290" y="602015"/>
                  <a:pt x="249425" y="589020"/>
                  <a:pt x="264272" y="589020"/>
                </a:cubicBezTo>
                <a:cubicBezTo>
                  <a:pt x="264272" y="589020"/>
                  <a:pt x="264272" y="589020"/>
                  <a:pt x="297679" y="589020"/>
                </a:cubicBezTo>
                <a:cubicBezTo>
                  <a:pt x="319950" y="561175"/>
                  <a:pt x="310670" y="486922"/>
                  <a:pt x="308815" y="477640"/>
                </a:cubicBezTo>
                <a:cubicBezTo>
                  <a:pt x="251281" y="460933"/>
                  <a:pt x="216019" y="410812"/>
                  <a:pt x="193748" y="349553"/>
                </a:cubicBezTo>
                <a:cubicBezTo>
                  <a:pt x="188180" y="360691"/>
                  <a:pt x="178900" y="371829"/>
                  <a:pt x="162197" y="381111"/>
                </a:cubicBezTo>
                <a:cubicBezTo>
                  <a:pt x="154773" y="384823"/>
                  <a:pt x="136214" y="386680"/>
                  <a:pt x="126935" y="388536"/>
                </a:cubicBezTo>
                <a:cubicBezTo>
                  <a:pt x="121367" y="388536"/>
                  <a:pt x="117655" y="388536"/>
                  <a:pt x="113943" y="388536"/>
                </a:cubicBezTo>
                <a:cubicBezTo>
                  <a:pt x="97240" y="388536"/>
                  <a:pt x="87960" y="384823"/>
                  <a:pt x="80537" y="377398"/>
                </a:cubicBezTo>
                <a:cubicBezTo>
                  <a:pt x="76825" y="371829"/>
                  <a:pt x="74969" y="366260"/>
                  <a:pt x="74969" y="358835"/>
                </a:cubicBezTo>
                <a:cubicBezTo>
                  <a:pt x="76825" y="355122"/>
                  <a:pt x="78681" y="349553"/>
                  <a:pt x="80537" y="345840"/>
                </a:cubicBezTo>
                <a:cubicBezTo>
                  <a:pt x="87960" y="336559"/>
                  <a:pt x="99096" y="334702"/>
                  <a:pt x="108375" y="342128"/>
                </a:cubicBezTo>
                <a:cubicBezTo>
                  <a:pt x="112087" y="343984"/>
                  <a:pt x="113943" y="345840"/>
                  <a:pt x="113943" y="349553"/>
                </a:cubicBezTo>
                <a:cubicBezTo>
                  <a:pt x="117655" y="349553"/>
                  <a:pt x="121367" y="349553"/>
                  <a:pt x="126935" y="349553"/>
                </a:cubicBezTo>
                <a:cubicBezTo>
                  <a:pt x="136214" y="347697"/>
                  <a:pt x="143638" y="345840"/>
                  <a:pt x="145494" y="345840"/>
                </a:cubicBezTo>
                <a:cubicBezTo>
                  <a:pt x="154773" y="340271"/>
                  <a:pt x="156629" y="334702"/>
                  <a:pt x="158485" y="330990"/>
                </a:cubicBezTo>
                <a:cubicBezTo>
                  <a:pt x="160341" y="317995"/>
                  <a:pt x="149206" y="295719"/>
                  <a:pt x="130646" y="277156"/>
                </a:cubicBezTo>
                <a:cubicBezTo>
                  <a:pt x="110231" y="254880"/>
                  <a:pt x="89816" y="240029"/>
                  <a:pt x="61977" y="225179"/>
                </a:cubicBezTo>
                <a:cubicBezTo>
                  <a:pt x="48986" y="217753"/>
                  <a:pt x="32283" y="208472"/>
                  <a:pt x="19291" y="195477"/>
                </a:cubicBezTo>
                <a:cubicBezTo>
                  <a:pt x="10012" y="186195"/>
                  <a:pt x="4444" y="176914"/>
                  <a:pt x="2588" y="167632"/>
                </a:cubicBezTo>
                <a:cubicBezTo>
                  <a:pt x="-1124" y="156494"/>
                  <a:pt x="-1124" y="145356"/>
                  <a:pt x="4444" y="132362"/>
                </a:cubicBezTo>
                <a:cubicBezTo>
                  <a:pt x="8156" y="121224"/>
                  <a:pt x="19291" y="108229"/>
                  <a:pt x="43418" y="100804"/>
                </a:cubicBezTo>
                <a:cubicBezTo>
                  <a:pt x="56410" y="95235"/>
                  <a:pt x="71257" y="93379"/>
                  <a:pt x="86104" y="93379"/>
                </a:cubicBezTo>
                <a:cubicBezTo>
                  <a:pt x="119511" y="93379"/>
                  <a:pt x="143638" y="100804"/>
                  <a:pt x="156629" y="113798"/>
                </a:cubicBezTo>
                <a:cubicBezTo>
                  <a:pt x="156629" y="100804"/>
                  <a:pt x="156629" y="87810"/>
                  <a:pt x="158485" y="78528"/>
                </a:cubicBezTo>
                <a:close/>
                <a:moveTo>
                  <a:pt x="347931" y="22400"/>
                </a:moveTo>
                <a:cubicBezTo>
                  <a:pt x="303376" y="22400"/>
                  <a:pt x="260678" y="26133"/>
                  <a:pt x="227262" y="35466"/>
                </a:cubicBezTo>
                <a:cubicBezTo>
                  <a:pt x="212410" y="39199"/>
                  <a:pt x="199415" y="44799"/>
                  <a:pt x="190132" y="48533"/>
                </a:cubicBezTo>
                <a:cubicBezTo>
                  <a:pt x="184563" y="52266"/>
                  <a:pt x="180850" y="54133"/>
                  <a:pt x="178994" y="55999"/>
                </a:cubicBezTo>
                <a:cubicBezTo>
                  <a:pt x="180850" y="57866"/>
                  <a:pt x="184563" y="61599"/>
                  <a:pt x="190132" y="63466"/>
                </a:cubicBezTo>
                <a:cubicBezTo>
                  <a:pt x="199415" y="69066"/>
                  <a:pt x="212410" y="74666"/>
                  <a:pt x="227262" y="78399"/>
                </a:cubicBezTo>
                <a:cubicBezTo>
                  <a:pt x="260678" y="85865"/>
                  <a:pt x="303376" y="91465"/>
                  <a:pt x="347931" y="91465"/>
                </a:cubicBezTo>
                <a:cubicBezTo>
                  <a:pt x="392486" y="91465"/>
                  <a:pt x="435185" y="85865"/>
                  <a:pt x="468601" y="78399"/>
                </a:cubicBezTo>
                <a:cubicBezTo>
                  <a:pt x="485309" y="74666"/>
                  <a:pt x="498304" y="69066"/>
                  <a:pt x="507586" y="63466"/>
                </a:cubicBezTo>
                <a:cubicBezTo>
                  <a:pt x="513156" y="61599"/>
                  <a:pt x="516869" y="57866"/>
                  <a:pt x="518725" y="55999"/>
                </a:cubicBezTo>
                <a:cubicBezTo>
                  <a:pt x="516869" y="54133"/>
                  <a:pt x="513156" y="52266"/>
                  <a:pt x="507586" y="48533"/>
                </a:cubicBezTo>
                <a:cubicBezTo>
                  <a:pt x="498304" y="44799"/>
                  <a:pt x="485309" y="39199"/>
                  <a:pt x="468601" y="35466"/>
                </a:cubicBezTo>
                <a:cubicBezTo>
                  <a:pt x="435185" y="26133"/>
                  <a:pt x="392486" y="22400"/>
                  <a:pt x="347931" y="22400"/>
                </a:cubicBezTo>
                <a:close/>
                <a:moveTo>
                  <a:pt x="347931" y="0"/>
                </a:moveTo>
                <a:cubicBezTo>
                  <a:pt x="453749" y="0"/>
                  <a:pt x="539146" y="26133"/>
                  <a:pt x="539146" y="55999"/>
                </a:cubicBezTo>
                <a:cubicBezTo>
                  <a:pt x="539146" y="57866"/>
                  <a:pt x="539146" y="59732"/>
                  <a:pt x="539146" y="61599"/>
                </a:cubicBezTo>
                <a:cubicBezTo>
                  <a:pt x="529864" y="91465"/>
                  <a:pt x="448180" y="113865"/>
                  <a:pt x="347931" y="113865"/>
                </a:cubicBezTo>
                <a:cubicBezTo>
                  <a:pt x="249539" y="113865"/>
                  <a:pt x="167855" y="91465"/>
                  <a:pt x="158573" y="61599"/>
                </a:cubicBezTo>
                <a:cubicBezTo>
                  <a:pt x="158573" y="59732"/>
                  <a:pt x="156716" y="57866"/>
                  <a:pt x="156716" y="55999"/>
                </a:cubicBezTo>
                <a:cubicBezTo>
                  <a:pt x="156716" y="26133"/>
                  <a:pt x="242113" y="0"/>
                  <a:pt x="347931" y="0"/>
                </a:cubicBezTo>
                <a:close/>
              </a:path>
            </a:pathLst>
          </a:custGeom>
          <a:solidFill>
            <a:srgbClr val="E89B32"/>
          </a:solidFill>
          <a:ln>
            <a:noFill/>
          </a:ln>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buFont typeface="Arial" panose="020B0604020202020204" pitchFamily="34" charset="0"/>
              <a:buNone/>
            </a:pPr>
            <a:endParaRPr lang="zh-CN" altLang="en-US">
              <a:solidFill>
                <a:srgbClr val="000000"/>
              </a:solidFill>
            </a:endParaRPr>
          </a:p>
        </p:txBody>
      </p:sp>
      <p:sp>
        <p:nvSpPr>
          <p:cNvPr id="3" name="文本框 2" hidden="1"/>
          <p:cNvSpPr txBox="1"/>
          <p:nvPr/>
        </p:nvSpPr>
        <p:spPr>
          <a:xfrm>
            <a:off x="10985500" y="4394200"/>
            <a:ext cx="1117600" cy="830997"/>
          </a:xfrm>
          <a:prstGeom prst="rect">
            <a:avLst/>
          </a:prstGeom>
          <a:noFill/>
        </p:spPr>
        <p:txBody>
          <a:bodyPr wrap="square" rtlCol="0">
            <a:spAutoFit/>
          </a:bodyPr>
          <a:lstStyle/>
          <a:p>
            <a:pPr fontAlgn="base">
              <a:spcBef>
                <a:spcPct val="0"/>
              </a:spcBef>
              <a:spcAft>
                <a:spcPct val="0"/>
              </a:spcAft>
              <a:buFont typeface="Arial" panose="020B0604020202020204" pitchFamily="34" charset="0"/>
              <a:buNone/>
            </a:pPr>
            <a:r>
              <a:rPr lang="zh-CN" altLang="en-US" sz="1200" dirty="0">
                <a:solidFill>
                  <a:srgbClr val="FFFFFF"/>
                </a:solidFill>
                <a:latin typeface="方正兰亭准黑_GBK" panose="02000000000000000000" pitchFamily="2" charset="-122"/>
                <a:ea typeface="方正兰亭准黑_GBK" panose="02000000000000000000" pitchFamily="2" charset="-122"/>
              </a:rPr>
              <a:t>挑战</a:t>
            </a:r>
            <a:r>
              <a:rPr lang="zh-CN" altLang="en-US" sz="1200" dirty="0" smtClean="0">
                <a:solidFill>
                  <a:srgbClr val="FFFFFF"/>
                </a:solidFill>
                <a:latin typeface="方正兰亭准黑_GBK" panose="02000000000000000000" pitchFamily="2" charset="-122"/>
                <a:ea typeface="方正兰亭准黑_GBK" panose="02000000000000000000" pitchFamily="2" charset="-122"/>
              </a:rPr>
              <a:t>杯</a:t>
            </a:r>
            <a:endParaRPr lang="en-US" altLang="zh-CN" sz="1200" dirty="0" smtClean="0">
              <a:solidFill>
                <a:srgbClr val="FFFFFF"/>
              </a:solidFill>
              <a:latin typeface="方正兰亭准黑_GBK" panose="02000000000000000000" pitchFamily="2" charset="-122"/>
              <a:ea typeface="方正兰亭准黑_GBK" panose="02000000000000000000" pitchFamily="2" charset="-122"/>
            </a:endParaRPr>
          </a:p>
          <a:p>
            <a:pPr fontAlgn="base">
              <a:spcBef>
                <a:spcPct val="0"/>
              </a:spcBef>
              <a:spcAft>
                <a:spcPct val="0"/>
              </a:spcAft>
              <a:buFont typeface="Arial" panose="020B0604020202020204" pitchFamily="34" charset="0"/>
              <a:buNone/>
            </a:pPr>
            <a:endParaRPr lang="en-US" altLang="zh-CN" sz="1200" dirty="0" smtClean="0">
              <a:solidFill>
                <a:srgbClr val="FFFFFF"/>
              </a:solidFill>
              <a:latin typeface="方正兰亭准黑_GBK" panose="02000000000000000000" pitchFamily="2" charset="-122"/>
              <a:ea typeface="方正兰亭准黑_GBK" panose="02000000000000000000" pitchFamily="2" charset="-122"/>
            </a:endParaRPr>
          </a:p>
          <a:p>
            <a:pPr fontAlgn="base">
              <a:spcBef>
                <a:spcPct val="0"/>
              </a:spcBef>
              <a:spcAft>
                <a:spcPct val="0"/>
              </a:spcAft>
              <a:buFont typeface="Arial" panose="020B0604020202020204" pitchFamily="34" charset="0"/>
              <a:buNone/>
            </a:pPr>
            <a:endParaRPr lang="en-US" altLang="zh-CN" sz="1200" dirty="0" smtClean="0">
              <a:solidFill>
                <a:srgbClr val="FFFFFF"/>
              </a:solidFill>
              <a:latin typeface="方正兰亭准黑_GBK" panose="02000000000000000000" pitchFamily="2" charset="-122"/>
              <a:ea typeface="方正兰亭准黑_GBK" panose="02000000000000000000" pitchFamily="2" charset="-122"/>
            </a:endParaRPr>
          </a:p>
          <a:p>
            <a:pPr fontAlgn="base">
              <a:spcBef>
                <a:spcPct val="0"/>
              </a:spcBef>
              <a:spcAft>
                <a:spcPct val="0"/>
              </a:spcAft>
              <a:buFont typeface="Arial" panose="020B0604020202020204" pitchFamily="34" charset="0"/>
              <a:buNone/>
            </a:pPr>
            <a:r>
              <a:rPr lang="zh-CN" altLang="en-US" sz="1200" dirty="0" smtClean="0">
                <a:solidFill>
                  <a:srgbClr val="FFFFFF"/>
                </a:solidFill>
                <a:latin typeface="方正兰亭准黑_GBK" panose="02000000000000000000" pitchFamily="2" charset="-122"/>
                <a:ea typeface="方正兰亭准黑_GBK" panose="02000000000000000000" pitchFamily="2" charset="-122"/>
              </a:rPr>
              <a:t>优胜杯</a:t>
            </a:r>
            <a:endParaRPr lang="zh-CN" altLang="en-US" sz="1200" dirty="0">
              <a:solidFill>
                <a:srgbClr val="FFFFFF"/>
              </a:solidFill>
              <a:latin typeface="方正兰亭准黑_GBK" panose="02000000000000000000" pitchFamily="2" charset="-122"/>
              <a:ea typeface="方正兰亭准黑_GBK" panose="02000000000000000000" pitchFamily="2" charset="-122"/>
            </a:endParaRPr>
          </a:p>
        </p:txBody>
      </p:sp>
      <p:sp>
        <p:nvSpPr>
          <p:cNvPr id="6" name="TextBox 5"/>
          <p:cNvSpPr txBox="1"/>
          <p:nvPr/>
        </p:nvSpPr>
        <p:spPr>
          <a:xfrm>
            <a:off x="4043045" y="466090"/>
            <a:ext cx="7933690" cy="706755"/>
          </a:xfrm>
          <a:prstGeom prst="rect">
            <a:avLst/>
          </a:prstGeom>
          <a:noFill/>
        </p:spPr>
        <p:txBody>
          <a:bodyPr wrap="square" rtlCol="0">
            <a:spAutoFit/>
          </a:bodyPr>
          <a:lstStyle/>
          <a:p>
            <a:r>
              <a:rPr lang="zh-CN" altLang="en-US" sz="4000" b="1" dirty="0" smtClean="0">
                <a:solidFill>
                  <a:schemeClr val="bg1"/>
                </a:solidFill>
                <a:latin typeface="微软雅黑" panose="020B0503020204020204" charset="-122"/>
                <a:ea typeface="微软雅黑" panose="020B0503020204020204" charset="-122"/>
              </a:rPr>
              <a:t>东南大学第十五届挑战杯获奖情况</a:t>
            </a:r>
          </a:p>
        </p:txBody>
      </p:sp>
      <p:sp>
        <p:nvSpPr>
          <p:cNvPr id="8" name="TextBox 7"/>
          <p:cNvSpPr txBox="1"/>
          <p:nvPr/>
        </p:nvSpPr>
        <p:spPr>
          <a:xfrm>
            <a:off x="877570" y="1347470"/>
            <a:ext cx="4661535" cy="5077460"/>
          </a:xfrm>
          <a:prstGeom prst="rect">
            <a:avLst/>
          </a:prstGeom>
          <a:noFill/>
        </p:spPr>
        <p:txBody>
          <a:bodyPr wrap="square" rtlCol="0">
            <a:spAutoFit/>
          </a:bodyPr>
          <a:lstStyle/>
          <a:p>
            <a:pPr fontAlgn="auto">
              <a:lnSpc>
                <a:spcPct val="150000"/>
              </a:lnSpc>
            </a:pPr>
            <a:r>
              <a:rPr lang="en-US" altLang="zh-CN" sz="2400" b="1" dirty="0" smtClean="0">
                <a:solidFill>
                  <a:schemeClr val="bg1"/>
                </a:solidFill>
                <a:latin typeface="仿宋" panose="02010609060101010101" charset="-122"/>
                <a:ea typeface="仿宋" panose="02010609060101010101" charset="-122"/>
              </a:rPr>
              <a:t>  </a:t>
            </a:r>
            <a:r>
              <a:rPr lang="zh-CN" altLang="en-US" sz="2400" b="1" dirty="0" smtClean="0">
                <a:solidFill>
                  <a:schemeClr val="bg1"/>
                </a:solidFill>
                <a:latin typeface="仿宋" panose="02010609060101010101" charset="-122"/>
                <a:ea typeface="仿宋" panose="02010609060101010101" charset="-122"/>
              </a:rPr>
              <a:t>东南</a:t>
            </a:r>
            <a:r>
              <a:rPr lang="zh-CN" altLang="en-US" sz="2400" b="1" dirty="0">
                <a:solidFill>
                  <a:schemeClr val="bg1"/>
                </a:solidFill>
                <a:latin typeface="仿宋" panose="02010609060101010101" charset="-122"/>
                <a:ea typeface="仿宋" panose="02010609060101010101" charset="-122"/>
              </a:rPr>
              <a:t>大学以总分</a:t>
            </a:r>
            <a:r>
              <a:rPr lang="en-US" altLang="zh-CN" sz="2400" b="1" dirty="0">
                <a:solidFill>
                  <a:schemeClr val="bg1"/>
                </a:solidFill>
                <a:latin typeface="仿宋" panose="02010609060101010101" charset="-122"/>
                <a:ea typeface="仿宋" panose="02010609060101010101" charset="-122"/>
              </a:rPr>
              <a:t>420</a:t>
            </a:r>
            <a:r>
              <a:rPr lang="zh-CN" altLang="en-US" sz="2400" b="1" dirty="0">
                <a:solidFill>
                  <a:schemeClr val="bg1"/>
                </a:solidFill>
                <a:latin typeface="仿宋" panose="02010609060101010101" charset="-122"/>
                <a:ea typeface="仿宋" panose="02010609060101010101" charset="-122"/>
              </a:rPr>
              <a:t>分位列</a:t>
            </a:r>
            <a:r>
              <a:rPr lang="zh-CN" altLang="en-US" sz="2400" b="1" dirty="0">
                <a:solidFill>
                  <a:schemeClr val="bg1"/>
                </a:solidFill>
                <a:latin typeface="微软雅黑" panose="020B0503020204020204" charset="-122"/>
                <a:ea typeface="微软雅黑" panose="020B0503020204020204" charset="-122"/>
              </a:rPr>
              <a:t>全国第三、江苏第一</a:t>
            </a:r>
            <a:r>
              <a:rPr lang="zh-CN" altLang="en-US" sz="2400" b="1" dirty="0">
                <a:solidFill>
                  <a:schemeClr val="bg1"/>
                </a:solidFill>
                <a:latin typeface="仿宋" panose="02010609060101010101" charset="-122"/>
                <a:ea typeface="仿宋" panose="02010609060101010101" charset="-122"/>
              </a:rPr>
              <a:t>。是学校继</a:t>
            </a:r>
            <a:r>
              <a:rPr lang="en-US" altLang="zh-CN" sz="2400" b="1" dirty="0">
                <a:solidFill>
                  <a:schemeClr val="bg1"/>
                </a:solidFill>
                <a:latin typeface="仿宋" panose="02010609060101010101" charset="-122"/>
                <a:ea typeface="仿宋" panose="02010609060101010101" charset="-122"/>
              </a:rPr>
              <a:t>2001</a:t>
            </a:r>
            <a:r>
              <a:rPr lang="zh-CN" altLang="en-US" sz="2400" b="1" dirty="0">
                <a:solidFill>
                  <a:schemeClr val="bg1"/>
                </a:solidFill>
                <a:latin typeface="仿宋" panose="02010609060101010101" charset="-122"/>
                <a:ea typeface="仿宋" panose="02010609060101010101" charset="-122"/>
              </a:rPr>
              <a:t>年和</a:t>
            </a:r>
            <a:r>
              <a:rPr lang="en-US" altLang="zh-CN" sz="2400" b="1" dirty="0">
                <a:solidFill>
                  <a:schemeClr val="bg1"/>
                </a:solidFill>
                <a:latin typeface="仿宋" panose="02010609060101010101" charset="-122"/>
                <a:ea typeface="仿宋" panose="02010609060101010101" charset="-122"/>
              </a:rPr>
              <a:t>2007</a:t>
            </a:r>
            <a:r>
              <a:rPr lang="zh-CN" altLang="en-US" sz="2400" b="1" dirty="0">
                <a:solidFill>
                  <a:schemeClr val="bg1"/>
                </a:solidFill>
                <a:latin typeface="仿宋" panose="02010609060101010101" charset="-122"/>
                <a:ea typeface="仿宋" panose="02010609060101010101" charset="-122"/>
              </a:rPr>
              <a:t>年两次总分第一后，再次进入全国前三，也是</a:t>
            </a:r>
            <a:r>
              <a:rPr lang="zh-CN" altLang="en-US" sz="2400" b="1" dirty="0">
                <a:solidFill>
                  <a:schemeClr val="bg1"/>
                </a:solidFill>
                <a:latin typeface="微软雅黑" panose="020B0503020204020204" charset="-122"/>
                <a:ea typeface="微软雅黑" panose="020B0503020204020204" charset="-122"/>
              </a:rPr>
              <a:t>首次总分突破</a:t>
            </a:r>
            <a:r>
              <a:rPr lang="en-US" altLang="zh-CN" sz="2400" b="1" dirty="0">
                <a:solidFill>
                  <a:schemeClr val="bg1"/>
                </a:solidFill>
                <a:latin typeface="微软雅黑" panose="020B0503020204020204" charset="-122"/>
                <a:ea typeface="微软雅黑" panose="020B0503020204020204" charset="-122"/>
              </a:rPr>
              <a:t>400</a:t>
            </a:r>
            <a:r>
              <a:rPr lang="zh-CN" altLang="en-US" sz="2400" b="1" dirty="0">
                <a:solidFill>
                  <a:schemeClr val="bg1"/>
                </a:solidFill>
                <a:latin typeface="微软雅黑" panose="020B0503020204020204" charset="-122"/>
                <a:ea typeface="微软雅黑" panose="020B0503020204020204" charset="-122"/>
              </a:rPr>
              <a:t>分。</a:t>
            </a:r>
            <a:endParaRPr lang="zh-CN" altLang="en-US" sz="2400" b="1" dirty="0" smtClean="0">
              <a:solidFill>
                <a:schemeClr val="bg1"/>
              </a:solidFill>
              <a:latin typeface="微软雅黑" panose="020B0503020204020204" charset="-122"/>
              <a:ea typeface="微软雅黑" panose="020B0503020204020204" charset="-122"/>
            </a:endParaRPr>
          </a:p>
          <a:p>
            <a:pPr fontAlgn="auto">
              <a:lnSpc>
                <a:spcPct val="150000"/>
              </a:lnSpc>
            </a:pPr>
            <a:r>
              <a:rPr lang="en-US" altLang="zh-CN" sz="2400" b="1" dirty="0">
                <a:solidFill>
                  <a:schemeClr val="bg1"/>
                </a:solidFill>
                <a:latin typeface="仿宋" panose="02010609060101010101" charset="-122"/>
                <a:ea typeface="仿宋" panose="02010609060101010101" charset="-122"/>
              </a:rPr>
              <a:t> </a:t>
            </a:r>
            <a:r>
              <a:rPr lang="en-US" altLang="zh-CN" sz="2400" b="1" dirty="0" smtClean="0">
                <a:solidFill>
                  <a:schemeClr val="bg1"/>
                </a:solidFill>
                <a:latin typeface="仿宋" panose="02010609060101010101" charset="-122"/>
                <a:ea typeface="仿宋" panose="02010609060101010101" charset="-122"/>
              </a:rPr>
              <a:t> </a:t>
            </a:r>
            <a:r>
              <a:rPr lang="zh-CN" altLang="zh-CN" sz="2400" b="1" dirty="0" smtClean="0">
                <a:solidFill>
                  <a:schemeClr val="bg1"/>
                </a:solidFill>
                <a:latin typeface="仿宋" panose="02010609060101010101" charset="-122"/>
                <a:ea typeface="仿宋" panose="02010609060101010101" charset="-122"/>
              </a:rPr>
              <a:t>本</a:t>
            </a:r>
            <a:r>
              <a:rPr lang="zh-CN" altLang="en-US" sz="2400" b="1" dirty="0">
                <a:solidFill>
                  <a:schemeClr val="bg1"/>
                </a:solidFill>
                <a:latin typeface="仿宋" panose="02010609060101010101" charset="-122"/>
                <a:ea typeface="仿宋" panose="02010609060101010101" charset="-122"/>
              </a:rPr>
              <a:t>届挑战杯，我校共有</a:t>
            </a:r>
            <a:r>
              <a:rPr lang="en-US" altLang="zh-CN" sz="2400" b="1" dirty="0">
                <a:solidFill>
                  <a:schemeClr val="bg1"/>
                </a:solidFill>
                <a:latin typeface="仿宋" panose="02010609060101010101" charset="-122"/>
                <a:ea typeface="仿宋" panose="02010609060101010101" charset="-122"/>
              </a:rPr>
              <a:t>6</a:t>
            </a:r>
            <a:r>
              <a:rPr lang="zh-CN" altLang="en-US" sz="2400" b="1" dirty="0">
                <a:solidFill>
                  <a:schemeClr val="bg1"/>
                </a:solidFill>
                <a:latin typeface="仿宋" panose="02010609060101010101" charset="-122"/>
                <a:ea typeface="仿宋" panose="02010609060101010101" charset="-122"/>
              </a:rPr>
              <a:t>件作品入围终审决赛，最终获得特等奖</a:t>
            </a:r>
            <a:r>
              <a:rPr lang="en-US" altLang="zh-CN" sz="2400" b="1" dirty="0">
                <a:solidFill>
                  <a:schemeClr val="bg1"/>
                </a:solidFill>
                <a:latin typeface="仿宋" panose="02010609060101010101" charset="-122"/>
                <a:ea typeface="仿宋" panose="02010609060101010101" charset="-122"/>
              </a:rPr>
              <a:t>2</a:t>
            </a:r>
            <a:r>
              <a:rPr lang="zh-CN" altLang="en-US" sz="2400" b="1" dirty="0">
                <a:solidFill>
                  <a:schemeClr val="bg1"/>
                </a:solidFill>
                <a:latin typeface="仿宋" panose="02010609060101010101" charset="-122"/>
                <a:ea typeface="仿宋" panose="02010609060101010101" charset="-122"/>
              </a:rPr>
              <a:t>项（全国共</a:t>
            </a:r>
            <a:r>
              <a:rPr lang="en-US" altLang="zh-CN" sz="2400" b="1" dirty="0">
                <a:solidFill>
                  <a:schemeClr val="bg1"/>
                </a:solidFill>
                <a:latin typeface="仿宋" panose="02010609060101010101" charset="-122"/>
                <a:ea typeface="仿宋" panose="02010609060101010101" charset="-122"/>
              </a:rPr>
              <a:t>39</a:t>
            </a:r>
            <a:r>
              <a:rPr lang="zh-CN" altLang="en-US" sz="2400" b="1" dirty="0">
                <a:solidFill>
                  <a:schemeClr val="bg1"/>
                </a:solidFill>
                <a:latin typeface="仿宋" panose="02010609060101010101" charset="-122"/>
                <a:ea typeface="仿宋" panose="02010609060101010101" charset="-122"/>
              </a:rPr>
              <a:t>项）、一等奖</a:t>
            </a:r>
            <a:r>
              <a:rPr lang="en-US" altLang="zh-CN" sz="2400" b="1" dirty="0">
                <a:solidFill>
                  <a:schemeClr val="bg1"/>
                </a:solidFill>
                <a:latin typeface="仿宋" panose="02010609060101010101" charset="-122"/>
                <a:ea typeface="仿宋" panose="02010609060101010101" charset="-122"/>
              </a:rPr>
              <a:t>2</a:t>
            </a:r>
            <a:r>
              <a:rPr lang="zh-CN" altLang="en-US" sz="2400" b="1" dirty="0">
                <a:solidFill>
                  <a:schemeClr val="bg1"/>
                </a:solidFill>
                <a:latin typeface="仿宋" panose="02010609060101010101" charset="-122"/>
                <a:ea typeface="仿宋" panose="02010609060101010101" charset="-122"/>
              </a:rPr>
              <a:t>项、二等奖</a:t>
            </a:r>
            <a:r>
              <a:rPr lang="en-US" altLang="zh-CN" sz="2400" b="1" dirty="0">
                <a:solidFill>
                  <a:schemeClr val="bg1"/>
                </a:solidFill>
                <a:latin typeface="仿宋" panose="02010609060101010101" charset="-122"/>
                <a:ea typeface="仿宋" panose="02010609060101010101" charset="-122"/>
              </a:rPr>
              <a:t>2</a:t>
            </a:r>
            <a:r>
              <a:rPr lang="zh-CN" altLang="en-US" sz="2400" b="1" dirty="0">
                <a:solidFill>
                  <a:schemeClr val="bg1"/>
                </a:solidFill>
                <a:latin typeface="仿宋" panose="02010609060101010101" charset="-122"/>
                <a:ea typeface="仿宋" panose="02010609060101010101" charset="-122"/>
              </a:rPr>
              <a:t>项。</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86730" y="1661160"/>
            <a:ext cx="6179820" cy="4276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4" name="组合 3"/>
          <p:cNvGrpSpPr/>
          <p:nvPr/>
        </p:nvGrpSpPr>
        <p:grpSpPr>
          <a:xfrm>
            <a:off x="7053580" y="6072505"/>
            <a:ext cx="3731895" cy="368300"/>
            <a:chOff x="2783" y="10121"/>
            <a:chExt cx="5877" cy="580"/>
          </a:xfrm>
        </p:grpSpPr>
        <p:sp>
          <p:nvSpPr>
            <p:cNvPr id="9" name="文本框 8"/>
            <p:cNvSpPr txBox="1"/>
            <p:nvPr/>
          </p:nvSpPr>
          <p:spPr>
            <a:xfrm>
              <a:off x="3085" y="10121"/>
              <a:ext cx="5575" cy="580"/>
            </a:xfrm>
            <a:prstGeom prst="rect">
              <a:avLst/>
            </a:prstGeom>
            <a:noFill/>
          </p:spPr>
          <p:txBody>
            <a:bodyPr wrap="square" rtlCol="0">
              <a:spAutoFit/>
            </a:bodyPr>
            <a:lstStyle/>
            <a:p>
              <a:r>
                <a:rPr lang="zh-CN" altLang="en-US" b="1">
                  <a:solidFill>
                    <a:schemeClr val="bg1"/>
                  </a:solidFill>
                  <a:latin typeface="仿宋" panose="02010609060101010101" charset="-122"/>
                  <a:ea typeface="仿宋" panose="02010609060101010101" charset="-122"/>
                </a:rPr>
                <a:t>十五届挑战杯全国决赛颁奖现场</a:t>
              </a:r>
            </a:p>
          </p:txBody>
        </p:sp>
        <p:sp>
          <p:nvSpPr>
            <p:cNvPr id="11" name="等腰三角形 10"/>
            <p:cNvSpPr/>
            <p:nvPr/>
          </p:nvSpPr>
          <p:spPr>
            <a:xfrm>
              <a:off x="2783" y="10280"/>
              <a:ext cx="263" cy="240"/>
            </a:xfrm>
            <a:prstGeom prst="triangle">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gradFill rotWithShape="0">
          <a:gsLst>
            <a:gs pos="0">
              <a:srgbClr val="0070C0">
                <a:gamma/>
                <a:shade val="67843"/>
                <a:invGamma/>
              </a:srgbClr>
            </a:gs>
            <a:gs pos="50000">
              <a:srgbClr val="0070C0"/>
            </a:gs>
            <a:gs pos="100000">
              <a:srgbClr val="0070C0">
                <a:gamma/>
                <a:shade val="67843"/>
                <a:invGamma/>
              </a:srgbClr>
            </a:gs>
          </a:gsLst>
          <a:lin ang="0" scaled="1"/>
        </a:gradFill>
        <a:effectLst/>
      </p:bgPr>
    </p:bg>
    <p:spTree>
      <p:nvGrpSpPr>
        <p:cNvPr id="1" name=""/>
        <p:cNvGrpSpPr/>
        <p:nvPr/>
      </p:nvGrpSpPr>
      <p:grpSpPr>
        <a:xfrm>
          <a:off x="0" y="0"/>
          <a:ext cx="0" cy="0"/>
          <a:chOff x="0" y="0"/>
          <a:chExt cx="0" cy="0"/>
        </a:xfrm>
      </p:grpSpPr>
      <p:sp>
        <p:nvSpPr>
          <p:cNvPr id="3074" name="Rectangle 2" hidden="1"/>
          <p:cNvSpPr>
            <a:spLocks noGrp="1" noChangeArrowheads="1"/>
          </p:cNvSpPr>
          <p:nvPr>
            <p:ph type="ctrTitle"/>
          </p:nvPr>
        </p:nvSpPr>
        <p:spPr>
          <a:xfrm>
            <a:off x="443345" y="2525335"/>
            <a:ext cx="11443855" cy="923330"/>
          </a:xfrm>
        </p:spPr>
        <p:txBody>
          <a:bodyPr wrap="square" anchor="ctr">
            <a:spAutoFit/>
          </a:bodyPr>
          <a:lstStyle/>
          <a:p>
            <a:pPr marL="0" indent="0" algn="l">
              <a:lnSpc>
                <a:spcPct val="100000"/>
              </a:lnSpc>
            </a:pPr>
            <a:r>
              <a:rPr lang="en-US" altLang="zh-CN" sz="5400" b="1" i="1" dirty="0" smtClean="0">
                <a:solidFill>
                  <a:schemeClr val="bg1"/>
                </a:solidFill>
                <a:latin typeface="张海山锐谐体" panose="02000000000000000000" pitchFamily="2" charset="-122"/>
                <a:ea typeface="张海山锐谐体" panose="02000000000000000000" pitchFamily="2" charset="-122"/>
              </a:rPr>
              <a:t>1.</a:t>
            </a:r>
            <a:r>
              <a:rPr lang="zh-CN" altLang="en-US" sz="3600" dirty="0" smtClean="0">
                <a:solidFill>
                  <a:schemeClr val="bg1"/>
                </a:solidFill>
                <a:latin typeface="方正兰亭准黑_GBK" panose="02000000000000000000" pitchFamily="2" charset="-122"/>
                <a:ea typeface="方正兰亭准黑_GBK" panose="02000000000000000000" pitchFamily="2" charset="-122"/>
              </a:rPr>
              <a:t>“挑战杯”的重要影响和东南大学的“挑战杯”情结</a:t>
            </a:r>
          </a:p>
        </p:txBody>
      </p:sp>
      <p:pic>
        <p:nvPicPr>
          <p:cNvPr id="2" name="图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030" y="594995"/>
            <a:ext cx="3615055" cy="1169035"/>
          </a:xfrm>
          <a:prstGeom prst="rect">
            <a:avLst/>
          </a:prstGeom>
        </p:spPr>
      </p:pic>
      <p:sp>
        <p:nvSpPr>
          <p:cNvPr id="5" name="Rectangle 2" hidden="1"/>
          <p:cNvSpPr txBox="1">
            <a:spLocks noChangeArrowheads="1"/>
          </p:cNvSpPr>
          <p:nvPr/>
        </p:nvSpPr>
        <p:spPr bwMode="auto">
          <a:xfrm>
            <a:off x="1925783" y="3746709"/>
            <a:ext cx="953214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2. </a:t>
            </a:r>
            <a:r>
              <a:rPr lang="zh-CN" altLang="en-US" sz="3600" dirty="0">
                <a:solidFill>
                  <a:srgbClr val="FFFFFF"/>
                </a:solidFill>
                <a:latin typeface="方正兰亭准黑_GBK" panose="02000000000000000000" pitchFamily="2" charset="-122"/>
                <a:ea typeface="方正兰亭准黑_GBK" panose="02000000000000000000" pitchFamily="2" charset="-122"/>
              </a:rPr>
              <a:t>第十四届“挑战杯”备赛与获奖情况</a:t>
            </a:r>
          </a:p>
        </p:txBody>
      </p:sp>
      <p:sp>
        <p:nvSpPr>
          <p:cNvPr id="6" name="Rectangle 2" hidden="1"/>
          <p:cNvSpPr txBox="1">
            <a:spLocks noChangeArrowheads="1"/>
          </p:cNvSpPr>
          <p:nvPr/>
        </p:nvSpPr>
        <p:spPr bwMode="auto">
          <a:xfrm>
            <a:off x="3546765" y="4968083"/>
            <a:ext cx="472525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spAutoFit/>
          </a:bodyPr>
          <a:lstStyle>
            <a:lvl1pPr marL="914400" indent="-914400" algn="ctr" rtl="0" fontAlgn="base">
              <a:lnSpc>
                <a:spcPct val="90000"/>
              </a:lnSpc>
              <a:spcBef>
                <a:spcPct val="0"/>
              </a:spcBef>
              <a:spcAft>
                <a:spcPct val="0"/>
              </a:spcAft>
              <a:defRPr sz="6000" kern="1200">
                <a:solidFill>
                  <a:schemeClr val="tx1"/>
                </a:solidFill>
                <a:latin typeface="+mj-lt"/>
                <a:ea typeface="+mj-ea"/>
                <a:cs typeface="+mj-cs"/>
                <a:sym typeface="Calibri" panose="020F0502020204030204" charset="0"/>
              </a:defRPr>
            </a:lvl1pPr>
            <a:lvl2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2pPr>
            <a:lvl3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3pPr>
            <a:lvl4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4pPr>
            <a:lvl5pPr marL="9144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charset="0"/>
                <a:ea typeface="宋体" panose="02010600030101010101" pitchFamily="2" charset="-122"/>
                <a:sym typeface="Calibri" panose="020F0502020204030204" charset="0"/>
              </a:defRPr>
            </a:lvl9pPr>
          </a:lstStyle>
          <a:p>
            <a:pPr marL="0" indent="0" algn="l">
              <a:lnSpc>
                <a:spcPct val="100000"/>
              </a:lnSpc>
              <a:buFontTx/>
              <a:buNone/>
            </a:pPr>
            <a:r>
              <a:rPr lang="en-US" altLang="zh-CN" sz="5400" b="1" i="1" dirty="0">
                <a:solidFill>
                  <a:srgbClr val="FFFFFF"/>
                </a:solidFill>
                <a:latin typeface="张海山锐谐体" panose="02000000000000000000" pitchFamily="2" charset="-122"/>
                <a:ea typeface="张海山锐谐体" panose="02000000000000000000" pitchFamily="2" charset="-122"/>
              </a:rPr>
              <a:t>3. </a:t>
            </a:r>
            <a:r>
              <a:rPr lang="zh-CN" altLang="en-US" sz="3600" dirty="0">
                <a:solidFill>
                  <a:srgbClr val="FFFFFF"/>
                </a:solidFill>
                <a:latin typeface="方正兰亭准黑_GBK" panose="02000000000000000000" pitchFamily="2" charset="-122"/>
                <a:ea typeface="方正兰亭准黑_GBK" panose="02000000000000000000" pitchFamily="2" charset="-122"/>
              </a:rPr>
              <a:t>心得体悟分享</a:t>
            </a:r>
          </a:p>
        </p:txBody>
      </p:sp>
      <p:grpSp>
        <p:nvGrpSpPr>
          <p:cNvPr id="10" name="组合 9" hidden="1"/>
          <p:cNvGrpSpPr/>
          <p:nvPr/>
        </p:nvGrpSpPr>
        <p:grpSpPr>
          <a:xfrm>
            <a:off x="0" y="2168554"/>
            <a:ext cx="6096000" cy="4403012"/>
            <a:chOff x="0" y="2168554"/>
            <a:chExt cx="6096000" cy="4403012"/>
          </a:xfrm>
        </p:grpSpPr>
        <p:pic>
          <p:nvPicPr>
            <p:cNvPr id="4" name="图片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9901" y="2168554"/>
              <a:ext cx="5090160" cy="3563112"/>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a:xfrm>
              <a:off x="0" y="5925235"/>
              <a:ext cx="6096000" cy="646331"/>
            </a:xfrm>
            <a:prstGeom prst="rect">
              <a:avLst/>
            </a:prstGeom>
          </p:spPr>
          <p:txBody>
            <a:bodyPr>
              <a:spAutoFit/>
            </a:bodyPr>
            <a:lstStyle/>
            <a:p>
              <a:pPr algn="ctr"/>
              <a:r>
                <a:rPr lang="zh-CN" altLang="en-US" dirty="0">
                  <a:solidFill>
                    <a:srgbClr val="FFFFFF"/>
                  </a:solidFill>
                  <a:latin typeface="方正兰亭准黑_GBK" panose="02000000000000000000" pitchFamily="2" charset="-122"/>
                  <a:ea typeface="方正兰亭准黑_GBK" panose="02000000000000000000" pitchFamily="2" charset="-122"/>
                </a:rPr>
                <a:t>2001年第七届挑战杯竞赛</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我校获得总分第一，首次捧得挑战杯</a:t>
              </a:r>
            </a:p>
          </p:txBody>
        </p:sp>
      </p:grpSp>
      <p:grpSp>
        <p:nvGrpSpPr>
          <p:cNvPr id="11" name="组合 10" hidden="1"/>
          <p:cNvGrpSpPr/>
          <p:nvPr/>
        </p:nvGrpSpPr>
        <p:grpSpPr>
          <a:xfrm>
            <a:off x="5867400" y="2170266"/>
            <a:ext cx="6096000" cy="4401300"/>
            <a:chOff x="5867400" y="2170266"/>
            <a:chExt cx="6096000" cy="4401300"/>
          </a:xfrm>
        </p:grpSpPr>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488574" y="2170266"/>
              <a:ext cx="4986403" cy="3557434"/>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5867400" y="5925235"/>
              <a:ext cx="6096000" cy="646331"/>
            </a:xfrm>
            <a:prstGeom prst="rect">
              <a:avLst/>
            </a:prstGeom>
          </p:spPr>
          <p:txBody>
            <a:bodyPr>
              <a:spAutoFit/>
            </a:bodyPr>
            <a:lstStyle/>
            <a:p>
              <a:pPr algn="ctr"/>
              <a:r>
                <a:rPr lang="en-US" altLang="zh-CN" dirty="0">
                  <a:solidFill>
                    <a:srgbClr val="FFFFFF"/>
                  </a:solidFill>
                  <a:latin typeface="方正兰亭准黑_GBK" panose="02000000000000000000" pitchFamily="2" charset="-122"/>
                  <a:ea typeface="方正兰亭准黑_GBK" panose="02000000000000000000" pitchFamily="2" charset="-122"/>
                </a:rPr>
                <a:t>2007</a:t>
              </a:r>
              <a:r>
                <a:rPr lang="zh-CN" altLang="en-US" dirty="0">
                  <a:solidFill>
                    <a:srgbClr val="FFFFFF"/>
                  </a:solidFill>
                  <a:latin typeface="方正兰亭准黑_GBK" panose="02000000000000000000" pitchFamily="2" charset="-122"/>
                  <a:ea typeface="方正兰亭准黑_GBK" panose="02000000000000000000" pitchFamily="2" charset="-122"/>
                </a:rPr>
                <a:t>年，第十届挑战杯</a:t>
              </a:r>
              <a:endParaRPr lang="en-US" altLang="zh-CN" dirty="0">
                <a:solidFill>
                  <a:srgbClr val="FFFFFF"/>
                </a:solidFill>
                <a:latin typeface="方正兰亭准黑_GBK" panose="02000000000000000000" pitchFamily="2" charset="-122"/>
                <a:ea typeface="方正兰亭准黑_GBK" panose="02000000000000000000" pitchFamily="2" charset="-122"/>
              </a:endParaRPr>
            </a:p>
            <a:p>
              <a:pPr algn="ctr"/>
              <a:r>
                <a:rPr lang="zh-CN" altLang="en-US" dirty="0">
                  <a:solidFill>
                    <a:srgbClr val="FFFFFF"/>
                  </a:solidFill>
                  <a:latin typeface="方正兰亭准黑_GBK" panose="02000000000000000000" pitchFamily="2" charset="-122"/>
                  <a:ea typeface="方正兰亭准黑_GBK" panose="02000000000000000000" pitchFamily="2" charset="-122"/>
                </a:rPr>
                <a:t>我校获得总分第一，再次捧起挑战杯</a:t>
              </a:r>
            </a:p>
          </p:txBody>
        </p:sp>
      </p:grpSp>
      <p:graphicFrame>
        <p:nvGraphicFramePr>
          <p:cNvPr id="16" name="表格 15" hidden="1"/>
          <p:cNvGraphicFramePr>
            <a:graphicFrameLocks noGrp="1"/>
          </p:cNvGraphicFramePr>
          <p:nvPr/>
        </p:nvGraphicFramePr>
        <p:xfrm>
          <a:off x="5905868" y="2046514"/>
          <a:ext cx="5807160" cy="4455887"/>
        </p:xfrm>
        <a:graphic>
          <a:graphicData uri="http://schemas.openxmlformats.org/drawingml/2006/table">
            <a:tbl>
              <a:tblPr firstRow="1" firstCol="1" bandRow="1">
                <a:tableStyleId>{5C22544A-7EE6-4342-B048-85BDC9FD1C3A}</a:tableStyleId>
              </a:tblPr>
              <a:tblGrid>
                <a:gridCol w="1532907"/>
                <a:gridCol w="2373450"/>
                <a:gridCol w="1900803"/>
              </a:tblGrid>
              <a:tr h="742266">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届 次</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捧得“挑战杯”高校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承办高校</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第六届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重庆大学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第七届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r>
                        <a:rPr lang="zh-CN" sz="1800" kern="100" dirty="0">
                          <a:effectLst/>
                          <a:latin typeface="方正兰亭准黑_GBK" panose="02000000000000000000" pitchFamily="2" charset="-122"/>
                          <a:ea typeface="方正兰亭准黑_GBK" panose="02000000000000000000" pitchFamily="2" charset="-122"/>
                        </a:rPr>
                        <a:t>、复旦大学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西安交通大学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第八届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清华大学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华南理工大学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4557">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第九届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复旦大学</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r h="742266">
                <a:tc>
                  <a:txBody>
                    <a:bodyPr/>
                    <a:lstStyle/>
                    <a:p>
                      <a:pPr algn="ctr">
                        <a:lnSpc>
                          <a:spcPts val="2400"/>
                        </a:lnSpc>
                        <a:spcAft>
                          <a:spcPts val="0"/>
                        </a:spcAft>
                      </a:pPr>
                      <a:r>
                        <a:rPr lang="zh-CN" sz="1800" kern="100">
                          <a:effectLst/>
                          <a:latin typeface="方正兰亭准黑_GBK" panose="02000000000000000000" pitchFamily="2" charset="-122"/>
                          <a:ea typeface="方正兰亭准黑_GBK" panose="02000000000000000000" pitchFamily="2" charset="-122"/>
                        </a:rPr>
                        <a:t>第十届</a:t>
                      </a:r>
                      <a:endParaRPr lang="zh-CN" sz="1400" kern="10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b="1" kern="100" dirty="0">
                          <a:effectLst/>
                          <a:latin typeface="方正兰亭准黑_GBK" panose="02000000000000000000" pitchFamily="2" charset="-122"/>
                          <a:ea typeface="方正兰亭准黑_GBK" panose="02000000000000000000" pitchFamily="2" charset="-122"/>
                        </a:rPr>
                        <a:t>东南大学</a:t>
                      </a:r>
                      <a:endParaRPr lang="zh-CN" sz="1400" b="1"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c>
                  <a:txBody>
                    <a:bodyPr/>
                    <a:lstStyle/>
                    <a:p>
                      <a:pPr algn="ctr">
                        <a:lnSpc>
                          <a:spcPts val="2400"/>
                        </a:lnSpc>
                        <a:spcAft>
                          <a:spcPts val="0"/>
                        </a:spcAft>
                      </a:pPr>
                      <a:r>
                        <a:rPr lang="zh-CN" sz="1800" kern="100" dirty="0">
                          <a:effectLst/>
                          <a:latin typeface="方正兰亭准黑_GBK" panose="02000000000000000000" pitchFamily="2" charset="-122"/>
                          <a:ea typeface="方正兰亭准黑_GBK" panose="02000000000000000000" pitchFamily="2" charset="-122"/>
                        </a:rPr>
                        <a:t>南开大学</a:t>
                      </a:r>
                      <a:endParaRPr lang="zh-CN" sz="1400" kern="100" dirty="0">
                        <a:effectLst/>
                        <a:latin typeface="方正兰亭准黑_GBK" panose="02000000000000000000" pitchFamily="2" charset="-122"/>
                        <a:ea typeface="方正兰亭准黑_GBK" panose="02000000000000000000" pitchFamily="2" charset="-122"/>
                        <a:cs typeface="Times New Roman" panose="02020603050405020304" pitchFamily="18" charset="0"/>
                      </a:endParaRPr>
                    </a:p>
                  </a:txBody>
                  <a:tcPr marL="106097" marR="106097" marT="55290" marB="55290" anchor="ctr"/>
                </a:tc>
              </a:tr>
            </a:tbl>
          </a:graphicData>
        </a:graphic>
      </p:graphicFrame>
      <p:sp>
        <p:nvSpPr>
          <p:cNvPr id="8" name="文本框 7"/>
          <p:cNvSpPr txBox="1"/>
          <p:nvPr/>
        </p:nvSpPr>
        <p:spPr>
          <a:xfrm>
            <a:off x="1914525" y="2680335"/>
            <a:ext cx="9059545" cy="1322070"/>
          </a:xfrm>
          <a:prstGeom prst="rect">
            <a:avLst/>
          </a:prstGeom>
          <a:noFill/>
        </p:spPr>
        <p:txBody>
          <a:bodyPr wrap="square" rtlCol="0">
            <a:spAutoFit/>
          </a:bodyPr>
          <a:lstStyle/>
          <a:p>
            <a:r>
              <a:rPr lang="en-US" altLang="zh-CN" sz="6000" b="1">
                <a:solidFill>
                  <a:schemeClr val="bg1"/>
                </a:solidFill>
                <a:latin typeface="Algerian" panose="04020705040A02060702" charset="0"/>
                <a:ea typeface="微软雅黑" panose="020B0503020204020204" charset="-122"/>
              </a:rPr>
              <a:t>2.</a:t>
            </a:r>
            <a:r>
              <a:rPr lang="en-US" altLang="zh-CN" sz="8000" b="1">
                <a:solidFill>
                  <a:schemeClr val="bg1"/>
                </a:solidFill>
                <a:latin typeface="微软雅黑" panose="020B0503020204020204" charset="-122"/>
                <a:ea typeface="微软雅黑" panose="020B0503020204020204" charset="-122"/>
              </a:rPr>
              <a:t> </a:t>
            </a:r>
            <a:r>
              <a:rPr lang="zh-CN" altLang="en-US" sz="6000" b="1">
                <a:solidFill>
                  <a:schemeClr val="bg1"/>
                </a:solidFill>
                <a:latin typeface="微软雅黑" panose="020B0503020204020204" charset="-122"/>
                <a:ea typeface="微软雅黑" panose="020B0503020204020204" charset="-122"/>
              </a:rPr>
              <a:t>挑战杯对课题组的意义</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12160</Words>
  <Application>Microsoft Office PowerPoint</Application>
  <PresentationFormat>自定义</PresentationFormat>
  <Paragraphs>693</Paragraphs>
  <Slides>30</Slides>
  <Notes>30</Notes>
  <HiddenSlides>0</HiddenSlides>
  <MMClips>0</MMClips>
  <ScaleCrop>false</ScaleCrop>
  <HeadingPairs>
    <vt:vector size="4" baseType="variant">
      <vt:variant>
        <vt:lpstr>主题</vt:lpstr>
      </vt:variant>
      <vt:variant>
        <vt:i4>2</vt:i4>
      </vt:variant>
      <vt:variant>
        <vt:lpstr>幻灯片标题</vt:lpstr>
      </vt:variant>
      <vt:variant>
        <vt:i4>30</vt:i4>
      </vt:variant>
    </vt:vector>
  </HeadingPairs>
  <TitlesOfParts>
    <vt:vector size="32" baseType="lpstr">
      <vt:lpstr>1_Office 主题</vt:lpstr>
      <vt:lpstr>2_Office 主题</vt:lpstr>
      <vt:lpstr> 第十六届挑战杯备赛工作 </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幻灯片 7</vt:lpstr>
      <vt:lpstr>幻灯片 8</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lpstr>1.“挑战杯”的重要影响和东南大学的“挑战杯”情结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第十六届挑战杯备赛工作 </dc:title>
  <dc:creator>Administrator</dc:creator>
  <cp:lastModifiedBy>Administrator</cp:lastModifiedBy>
  <cp:revision>14</cp:revision>
  <dcterms:created xsi:type="dcterms:W3CDTF">2015-05-05T08:02:00Z</dcterms:created>
  <dcterms:modified xsi:type="dcterms:W3CDTF">2018-06-21T04:57:48Z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2052-10.1.0.7223</vt:lpwstr>
  </property>
</Properties>
</file>