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72" r:id="rId6"/>
    <p:sldId id="273" r:id="rId7"/>
    <p:sldId id="274" r:id="rId8"/>
    <p:sldId id="266" r:id="rId9"/>
    <p:sldId id="267" r:id="rId10"/>
    <p:sldId id="268" r:id="rId11"/>
    <p:sldId id="262" r:id="rId12"/>
    <p:sldId id="260" r:id="rId13"/>
    <p:sldId id="275" r:id="rId14"/>
    <p:sldId id="276" r:id="rId15"/>
    <p:sldId id="277"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6902C6F-8BDB-407B-BB6C-4AE856E0F03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lIns="45720" tIns="0" rIns="45720" bIns="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00" y="414778"/>
            <a:ext cx="7734300" cy="5757422"/>
          </a:xfrm>
        </p:spPr>
        <p:txBody>
          <a:bodyPr vert="eaVert" lIns="45720" tIns="0" rIns="45720" bIns="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6902C6F-8BDB-407B-BB6C-4AE856E0F03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1097279" y="1845734"/>
            <a:ext cx="4937760" cy="402336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hasCustomPrompt="1"/>
          </p:nvPr>
        </p:nvSpPr>
        <p:spPr>
          <a:xfrm>
            <a:off x="6217920" y="1845735"/>
            <a:ext cx="4937760" cy="402336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Content Placeholder 3"/>
          <p:cNvSpPr>
            <a:spLocks noGrp="1"/>
          </p:cNvSpPr>
          <p:nvPr>
            <p:ph sz="half" idx="2" hasCustomPrompt="1"/>
          </p:nvPr>
        </p:nvSpPr>
        <p:spPr>
          <a:xfrm>
            <a:off x="1097280" y="2582334"/>
            <a:ext cx="4937760" cy="33782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Content Placeholder 5"/>
          <p:cNvSpPr>
            <a:spLocks noGrp="1"/>
          </p:cNvSpPr>
          <p:nvPr>
            <p:ph sz="quarter" idx="4" hasCustomPrompt="1"/>
          </p:nvPr>
        </p:nvSpPr>
        <p:spPr>
          <a:xfrm>
            <a:off x="6217920" y="2582334"/>
            <a:ext cx="4937760" cy="33782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4800600" y="731520"/>
            <a:ext cx="6492240" cy="52578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hasCustomPrompt="1"/>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0D3DAA8-822A-4416-8A39-9DA98E1B9675}" type="datetimeFigureOut">
              <a:rPr lang="zh-CN" altLang="en-US" smtClean="0"/>
              <a:t>2021-5-31</a:t>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6902C6F-8BDB-407B-BB6C-4AE856E0F030}"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60D3DAA8-822A-4416-8A39-9DA98E1B9675}" type="datetimeFigureOut">
              <a:rPr lang="zh-CN" altLang="en-US" smtClean="0"/>
              <a:t>2021-5-31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6902C6F-8BDB-407B-BB6C-4AE856E0F03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0D3DAA8-822A-4416-8A39-9DA98E1B9675}" type="datetimeFigureOut">
              <a:rPr lang="zh-CN" altLang="en-US" smtClean="0"/>
              <a:t>2021-5-31</a:t>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6902C6F-8BDB-407B-BB6C-4AE856E0F030}" type="slidenum">
              <a:rPr lang="zh-CN" altLang="en-US" smtClean="0"/>
              <a:t>‹#›</a:t>
            </a:fld>
            <a:endParaRPr lang="zh-CN"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199515" y="1647825"/>
            <a:ext cx="10058400" cy="2371090"/>
          </a:xfrm>
        </p:spPr>
        <p:txBody>
          <a:bodyPr>
            <a:normAutofit/>
          </a:bodyPr>
          <a:lstStyle/>
          <a:p>
            <a:pPr algn="ctr"/>
            <a:r>
              <a:rPr lang="en-US" altLang="zh-CN" sz="7200" b="1" dirty="0" smtClean="0">
                <a:ln/>
                <a:solidFill>
                  <a:schemeClr val="tx1"/>
                </a:solidFill>
                <a:effectLst/>
                <a:latin typeface="仿宋" panose="02010609060101010101" charset="-122"/>
                <a:ea typeface="仿宋" panose="02010609060101010101" charset="-122"/>
                <a:cs typeface="仿宋" panose="02010609060101010101" charset="-122"/>
              </a:rPr>
              <a:t>2021</a:t>
            </a:r>
            <a:r>
              <a:rPr lang="zh-CN" altLang="en-US" sz="7200" b="1" dirty="0">
                <a:ln/>
                <a:solidFill>
                  <a:schemeClr val="tx1"/>
                </a:solidFill>
                <a:effectLst/>
                <a:latin typeface="仿宋" panose="02010609060101010101" charset="-122"/>
                <a:ea typeface="仿宋" panose="02010609060101010101" charset="-122"/>
                <a:cs typeface="仿宋" panose="02010609060101010101" charset="-122"/>
              </a:rPr>
              <a:t>年东南</a:t>
            </a:r>
            <a:r>
              <a:rPr lang="zh-CN" altLang="en-US" sz="7200" b="1" dirty="0" smtClean="0">
                <a:ln/>
                <a:solidFill>
                  <a:schemeClr val="tx1"/>
                </a:solidFill>
                <a:effectLst/>
                <a:latin typeface="仿宋" panose="02010609060101010101" charset="-122"/>
                <a:ea typeface="仿宋" panose="02010609060101010101" charset="-122"/>
                <a:cs typeface="仿宋" panose="02010609060101010101" charset="-122"/>
              </a:rPr>
              <a:t>大学</a:t>
            </a:r>
            <a:r>
              <a:rPr lang="en-US" altLang="zh-CN" sz="7200" b="1" dirty="0" smtClean="0">
                <a:ln/>
                <a:solidFill>
                  <a:schemeClr val="tx1"/>
                </a:solidFill>
                <a:effectLst/>
                <a:latin typeface="仿宋" panose="02010609060101010101" charset="-122"/>
                <a:ea typeface="仿宋" panose="02010609060101010101" charset="-122"/>
                <a:cs typeface="仿宋" panose="02010609060101010101" charset="-122"/>
              </a:rPr>
              <a:t/>
            </a:r>
            <a:br>
              <a:rPr lang="en-US" altLang="zh-CN" sz="7200" b="1" dirty="0" smtClean="0">
                <a:ln/>
                <a:solidFill>
                  <a:schemeClr val="tx1"/>
                </a:solidFill>
                <a:effectLst/>
                <a:latin typeface="仿宋" panose="02010609060101010101" charset="-122"/>
                <a:ea typeface="仿宋" panose="02010609060101010101" charset="-122"/>
                <a:cs typeface="仿宋" panose="02010609060101010101" charset="-122"/>
              </a:rPr>
            </a:br>
            <a:r>
              <a:rPr lang="zh-CN" altLang="en-US" sz="7200" b="1" dirty="0" smtClean="0">
                <a:ln/>
                <a:solidFill>
                  <a:schemeClr val="tx1"/>
                </a:solidFill>
                <a:effectLst/>
                <a:latin typeface="仿宋" panose="02010609060101010101" charset="-122"/>
                <a:ea typeface="仿宋" panose="02010609060101010101" charset="-122"/>
                <a:cs typeface="仿宋" panose="02010609060101010101" charset="-122"/>
              </a:rPr>
              <a:t>暑期</a:t>
            </a:r>
            <a:r>
              <a:rPr lang="zh-CN" altLang="en-US" sz="7200" b="1" dirty="0">
                <a:ln/>
                <a:solidFill>
                  <a:schemeClr val="tx1"/>
                </a:solidFill>
                <a:effectLst/>
                <a:latin typeface="仿宋" panose="02010609060101010101" charset="-122"/>
                <a:ea typeface="仿宋" panose="02010609060101010101" charset="-122"/>
                <a:cs typeface="仿宋" panose="02010609060101010101" charset="-122"/>
              </a:rPr>
              <a:t>社会实践</a:t>
            </a:r>
            <a:r>
              <a:rPr lang="zh-CN" altLang="en-US" sz="7200" b="1" dirty="0" smtClean="0">
                <a:ln/>
                <a:solidFill>
                  <a:schemeClr val="tx1"/>
                </a:solidFill>
                <a:effectLst/>
                <a:latin typeface="仿宋" panose="02010609060101010101" charset="-122"/>
                <a:ea typeface="仿宋" panose="02010609060101010101" charset="-122"/>
                <a:cs typeface="仿宋" panose="02010609060101010101" charset="-122"/>
              </a:rPr>
              <a:t>选题指南</a:t>
            </a:r>
          </a:p>
        </p:txBody>
      </p:sp>
      <p:sp>
        <p:nvSpPr>
          <p:cNvPr id="3" name="副标题 2"/>
          <p:cNvSpPr>
            <a:spLocks noGrp="1"/>
          </p:cNvSpPr>
          <p:nvPr>
            <p:ph type="subTitle" idx="1"/>
          </p:nvPr>
        </p:nvSpPr>
        <p:spPr/>
        <p:txBody>
          <a:bodyPr/>
          <a:lstStyle/>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a:latin typeface="楷体" panose="02010609060101010101" charset="-122"/>
                <a:ea typeface="楷体" panose="02010609060101010101" charset="-122"/>
              </a:rPr>
              <a:t>组织形式及申报要求</a:t>
            </a:r>
          </a:p>
        </p:txBody>
      </p:sp>
      <p:sp>
        <p:nvSpPr>
          <p:cNvPr id="3" name="内容占位符 2"/>
          <p:cNvSpPr>
            <a:spLocks noGrp="1"/>
          </p:cNvSpPr>
          <p:nvPr>
            <p:ph idx="1"/>
          </p:nvPr>
        </p:nvSpPr>
        <p:spPr>
          <a:xfrm>
            <a:off x="1097280" y="1845945"/>
            <a:ext cx="10058400" cy="4404360"/>
          </a:xfrm>
        </p:spPr>
        <p:txBody>
          <a:bodyPr>
            <a:normAutofit/>
          </a:bodyPr>
          <a:lstStyle/>
          <a:p>
            <a:pPr fontAlgn="auto">
              <a:lnSpc>
                <a:spcPct val="150000"/>
              </a:lnSpc>
            </a:pPr>
            <a:r>
              <a:rPr lang="zh-CN" altLang="en-US" sz="2200" b="1" dirty="0">
                <a:latin typeface="仿宋" panose="02010609060101010101" charset="-122"/>
                <a:ea typeface="仿宋" panose="02010609060101010101" charset="-122"/>
                <a:cs typeface="仿宋" panose="02010609060101010101" charset="-122"/>
              </a:rPr>
              <a:t>3.重点岗位体验或跟岗实习。</a:t>
            </a:r>
            <a:r>
              <a:rPr lang="zh-CN" altLang="en-US" dirty="0">
                <a:latin typeface="仿宋" panose="02010609060101010101" charset="-122"/>
                <a:ea typeface="仿宋" panose="02010609060101010101" charset="-122"/>
                <a:cs typeface="仿宋" panose="02010609060101010101" charset="-122"/>
              </a:rPr>
              <a:t>根据</a:t>
            </a:r>
            <a:r>
              <a:rPr lang="zh-CN" altLang="en-US" b="1" dirty="0">
                <a:solidFill>
                  <a:schemeClr val="accent2">
                    <a:lumMod val="75000"/>
                  </a:schemeClr>
                </a:solidFill>
                <a:latin typeface="仿宋" panose="02010609060101010101" charset="-122"/>
                <a:ea typeface="仿宋" panose="02010609060101010101" charset="-122"/>
                <a:cs typeface="仿宋" panose="02010609060101010101" charset="-122"/>
              </a:rPr>
              <a:t>校团委、学生处就业指导中心发布</a:t>
            </a:r>
            <a:r>
              <a:rPr lang="zh-CN" altLang="en-US" dirty="0">
                <a:latin typeface="仿宋" panose="02010609060101010101" charset="-122"/>
                <a:ea typeface="仿宋" panose="02010609060101010101" charset="-122"/>
                <a:cs typeface="仿宋" panose="02010609060101010101" charset="-122"/>
              </a:rPr>
              <a:t>的岗位需求进行遴选，遴选通过的学生需要在“第二课堂”平台上申报，并按照校团委、学生处就业指导中心的要求完成相应材料提交。</a:t>
            </a:r>
          </a:p>
          <a:p>
            <a:pPr fontAlgn="auto">
              <a:lnSpc>
                <a:spcPct val="150000"/>
              </a:lnSpc>
            </a:pPr>
            <a:r>
              <a:rPr lang="zh-CN" altLang="en-US" sz="2200" b="1" dirty="0">
                <a:latin typeface="仿宋" panose="02010609060101010101" charset="-122"/>
                <a:ea typeface="仿宋" panose="02010609060101010101" charset="-122"/>
                <a:cs typeface="仿宋" panose="02010609060101010101" charset="-122"/>
              </a:rPr>
              <a:t>4.校级重点团队。</a:t>
            </a:r>
            <a:r>
              <a:rPr lang="zh-CN" altLang="en-US" dirty="0">
                <a:latin typeface="仿宋" panose="02010609060101010101" charset="-122"/>
                <a:ea typeface="仿宋" panose="02010609060101010101" charset="-122"/>
                <a:cs typeface="仿宋" panose="02010609060101010101" charset="-122"/>
              </a:rPr>
              <a:t>由各学院开展学院内部公开答辩，经答辩立项后在“第二课堂”平台上申报并向校团委报送，经校团委和学院团委审核列入校级重点团队。申报校级重点团队，</a:t>
            </a:r>
            <a:r>
              <a:rPr lang="zh-CN" altLang="en-US" b="1" dirty="0">
                <a:solidFill>
                  <a:schemeClr val="accent2">
                    <a:lumMod val="75000"/>
                  </a:schemeClr>
                </a:solidFill>
                <a:latin typeface="仿宋" panose="02010609060101010101" charset="-122"/>
                <a:ea typeface="仿宋" panose="02010609060101010101" charset="-122"/>
                <a:cs typeface="仿宋" panose="02010609060101010101" charset="-122"/>
              </a:rPr>
              <a:t>大学院可申报6个、小学院可申报4个。</a:t>
            </a:r>
          </a:p>
          <a:p>
            <a:pPr fontAlgn="auto">
              <a:lnSpc>
                <a:spcPct val="150000"/>
              </a:lnSpc>
            </a:pPr>
            <a:r>
              <a:rPr lang="zh-CN" altLang="en-US" sz="2200" b="1" dirty="0">
                <a:latin typeface="仿宋" panose="02010609060101010101" charset="-122"/>
                <a:ea typeface="仿宋" panose="02010609060101010101" charset="-122"/>
                <a:cs typeface="仿宋" panose="02010609060101010101" charset="-122"/>
              </a:rPr>
              <a:t>5.院级团队</a:t>
            </a:r>
            <a:r>
              <a:rPr lang="zh-CN" altLang="en-US" b="1" dirty="0">
                <a:latin typeface="仿宋" panose="02010609060101010101" charset="-122"/>
                <a:ea typeface="仿宋" panose="02010609060101010101" charset="-122"/>
                <a:cs typeface="仿宋" panose="02010609060101010101" charset="-122"/>
              </a:rPr>
              <a:t>。</a:t>
            </a:r>
            <a:r>
              <a:rPr lang="zh-CN" altLang="en-US" dirty="0">
                <a:latin typeface="仿宋" panose="02010609060101010101" charset="-122"/>
                <a:ea typeface="仿宋" panose="02010609060101010101" charset="-122"/>
                <a:cs typeface="仿宋" panose="02010609060101010101" charset="-122"/>
              </a:rPr>
              <a:t>由各学院开展学院内部公开答辩，经答辩立项后在“第二课堂”平台上申报，由各学院团委审核管理。</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smtClean="0">
                <a:latin typeface="楷体" panose="02010609060101010101" charset="-122"/>
                <a:ea typeface="楷体" panose="02010609060101010101" charset="-122"/>
                <a:cs typeface="楷体" panose="02010609060101010101" charset="-122"/>
              </a:rPr>
              <a:t>较好的社会实践选题</a:t>
            </a:r>
            <a:r>
              <a:rPr lang="en-US" altLang="zh-CN" sz="4000" b="1" dirty="0" smtClean="0">
                <a:latin typeface="楷体" panose="02010609060101010101" charset="-122"/>
                <a:ea typeface="楷体" panose="02010609060101010101" charset="-122"/>
                <a:cs typeface="楷体" panose="02010609060101010101" charset="-122"/>
              </a:rPr>
              <a:t>	</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097280" y="1908699"/>
            <a:ext cx="10495280" cy="4110466"/>
          </a:xfrm>
        </p:spPr>
        <p:txBody>
          <a:bodyPr>
            <a:normAutofit/>
          </a:bodyPr>
          <a:lstStyle/>
          <a:p>
            <a:pPr indent="0" fontAlgn="auto">
              <a:lnSpc>
                <a:spcPct val="100000"/>
              </a:lnSpc>
            </a:pPr>
            <a:r>
              <a:rPr lang="en-US" altLang="zh-CN" sz="2500" b="1" dirty="0" smtClean="0">
                <a:solidFill>
                  <a:schemeClr val="accent2">
                    <a:lumMod val="75000"/>
                  </a:schemeClr>
                </a:solidFill>
                <a:latin typeface="仿宋" panose="02010609060101010101" charset="-122"/>
                <a:ea typeface="仿宋" panose="02010609060101010101" charset="-122"/>
                <a:cs typeface="仿宋" panose="02010609060101010101" charset="-122"/>
              </a:rPr>
              <a:t>1.</a:t>
            </a:r>
            <a:r>
              <a:rPr lang="zh-CN" altLang="en-US" sz="2500" b="1" dirty="0">
                <a:solidFill>
                  <a:schemeClr val="accent2">
                    <a:lumMod val="75000"/>
                  </a:schemeClr>
                </a:solidFill>
                <a:latin typeface="仿宋" panose="02010609060101010101" charset="-122"/>
                <a:ea typeface="仿宋" panose="02010609060101010101" charset="-122"/>
                <a:cs typeface="仿宋" panose="02010609060101010101" charset="-122"/>
              </a:rPr>
              <a:t>紧跟时代</a:t>
            </a:r>
            <a:r>
              <a:rPr lang="zh-CN" altLang="en-US" sz="2500" b="1" dirty="0" smtClean="0">
                <a:solidFill>
                  <a:schemeClr val="accent2">
                    <a:lumMod val="75000"/>
                  </a:schemeClr>
                </a:solidFill>
                <a:latin typeface="仿宋" panose="02010609060101010101" charset="-122"/>
                <a:ea typeface="仿宋" panose="02010609060101010101" charset="-122"/>
                <a:cs typeface="仿宋" panose="02010609060101010101" charset="-122"/>
              </a:rPr>
              <a:t>热点，可以产生较大的社会影响力</a:t>
            </a:r>
            <a:endParaRPr lang="en-US" altLang="zh-CN" sz="2400" b="1" dirty="0" smtClean="0">
              <a:solidFill>
                <a:schemeClr val="accent2">
                  <a:lumMod val="75000"/>
                </a:schemeClr>
              </a:solidFill>
              <a:latin typeface="仿宋" panose="02010609060101010101" charset="-122"/>
              <a:ea typeface="仿宋" panose="02010609060101010101" charset="-122"/>
              <a:cs typeface="仿宋" panose="02010609060101010101" charset="-122"/>
            </a:endParaRPr>
          </a:p>
          <a:p>
            <a:pPr indent="0" algn="l" fontAlgn="auto">
              <a:lnSpc>
                <a:spcPct val="100000"/>
              </a:lnSpc>
              <a:buNone/>
            </a:pPr>
            <a:r>
              <a:rPr lang="zh-CN" altLang="en-US" sz="2200" b="1" dirty="0">
                <a:latin typeface="仿宋" panose="02010609060101010101" charset="-122"/>
                <a:ea typeface="仿宋" panose="02010609060101010101" charset="-122"/>
                <a:cs typeface="仿宋" panose="02010609060101010101" charset="-122"/>
              </a:rPr>
              <a:t>如：栋楠助华</a:t>
            </a:r>
            <a:r>
              <a:rPr lang="en-US" altLang="zh-CN" sz="2200" b="1" dirty="0">
                <a:latin typeface="仿宋" panose="02010609060101010101" charset="-122"/>
                <a:ea typeface="仿宋" panose="02010609060101010101" charset="-122"/>
                <a:cs typeface="仿宋" panose="02010609060101010101" charset="-122"/>
              </a:rPr>
              <a:t>•O2O</a:t>
            </a:r>
            <a:r>
              <a:rPr lang="zh-CN" altLang="en-US" sz="2200" b="1" dirty="0">
                <a:latin typeface="仿宋" panose="02010609060101010101" charset="-122"/>
                <a:ea typeface="仿宋" panose="02010609060101010101" charset="-122"/>
                <a:cs typeface="仿宋" panose="02010609060101010101" charset="-122"/>
              </a:rPr>
              <a:t>实践</a:t>
            </a:r>
            <a:r>
              <a:rPr lang="zh-CN" altLang="en-US" sz="2200" b="1" dirty="0" smtClean="0">
                <a:latin typeface="仿宋" panose="02010609060101010101" charset="-122"/>
                <a:ea typeface="仿宋" panose="02010609060101010101" charset="-122"/>
                <a:cs typeface="仿宋" panose="02010609060101010101" charset="-122"/>
              </a:rPr>
              <a:t>团： </a:t>
            </a:r>
            <a:r>
              <a:rPr lang="zh-CN" altLang="en-US" sz="2200" b="1" dirty="0">
                <a:latin typeface="仿宋" panose="02010609060101010101" charset="-122"/>
                <a:ea typeface="仿宋" panose="02010609060101010101" charset="-122"/>
                <a:cs typeface="仿宋" panose="02010609060101010101" charset="-122"/>
              </a:rPr>
              <a:t>“为扶贫下单”互联网</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扶贫</a:t>
            </a:r>
            <a:r>
              <a:rPr lang="zh-CN" altLang="en-US" sz="2200" b="1" dirty="0" smtClean="0">
                <a:latin typeface="仿宋" panose="02010609060101010101" charset="-122"/>
                <a:ea typeface="仿宋" panose="02010609060101010101" charset="-122"/>
                <a:cs typeface="仿宋" panose="02010609060101010101" charset="-122"/>
              </a:rPr>
              <a:t>调研</a:t>
            </a:r>
            <a:endParaRPr lang="en-US" altLang="zh-CN" sz="2200" b="1" dirty="0" smtClean="0">
              <a:latin typeface="仿宋" panose="02010609060101010101" charset="-122"/>
              <a:ea typeface="仿宋" panose="02010609060101010101" charset="-122"/>
              <a:cs typeface="仿宋" panose="02010609060101010101" charset="-122"/>
            </a:endParaRPr>
          </a:p>
          <a:p>
            <a:pPr indent="0" algn="l" fontAlgn="auto">
              <a:lnSpc>
                <a:spcPct val="100000"/>
              </a:lnSpc>
              <a:buNone/>
            </a:pPr>
            <a:r>
              <a:rPr lang="zh-CN" altLang="en-US" sz="2200" b="1" dirty="0" smtClean="0">
                <a:latin typeface="仿宋" panose="02010609060101010101" charset="-122"/>
                <a:ea typeface="仿宋" panose="02010609060101010101" charset="-122"/>
                <a:cs typeface="仿宋" panose="02010609060101010101" charset="-122"/>
              </a:rPr>
              <a:t>    寻</a:t>
            </a:r>
            <a:r>
              <a:rPr lang="zh-CN" altLang="en-US" sz="2200" b="1" dirty="0">
                <a:latin typeface="仿宋" panose="02010609060101010101" charset="-122"/>
                <a:ea typeface="仿宋" panose="02010609060101010101" charset="-122"/>
                <a:cs typeface="仿宋" panose="02010609060101010101" charset="-122"/>
              </a:rPr>
              <a:t>初心，悟使命</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雨滴课堂之跨越世纪的</a:t>
            </a:r>
            <a:r>
              <a:rPr lang="en-US" altLang="zh-CN" sz="2200" b="1" dirty="0">
                <a:latin typeface="仿宋" panose="02010609060101010101" charset="-122"/>
                <a:ea typeface="仿宋" panose="02010609060101010101" charset="-122"/>
                <a:cs typeface="仿宋" panose="02010609060101010101" charset="-122"/>
              </a:rPr>
              <a:t>00</a:t>
            </a:r>
            <a:r>
              <a:rPr lang="zh-CN" altLang="en-US" sz="2200" b="1" dirty="0">
                <a:latin typeface="仿宋" panose="02010609060101010101" charset="-122"/>
                <a:ea typeface="仿宋" panose="02010609060101010101" charset="-122"/>
                <a:cs typeface="仿宋" panose="02010609060101010101" charset="-122"/>
              </a:rPr>
              <a:t>后</a:t>
            </a:r>
            <a:r>
              <a:rPr lang="zh-CN" altLang="en-US" sz="2200" b="1" dirty="0" smtClean="0">
                <a:latin typeface="仿宋" panose="02010609060101010101" charset="-122"/>
                <a:ea typeface="仿宋" panose="02010609060101010101" charset="-122"/>
                <a:cs typeface="仿宋" panose="02010609060101010101" charset="-122"/>
              </a:rPr>
              <a:t>对话</a:t>
            </a:r>
            <a:endParaRPr lang="en-US" altLang="zh-CN" sz="2200" b="1" dirty="0" smtClean="0">
              <a:latin typeface="仿宋" panose="02010609060101010101" charset="-122"/>
              <a:ea typeface="仿宋" panose="02010609060101010101" charset="-122"/>
              <a:cs typeface="仿宋" panose="02010609060101010101" charset="-122"/>
            </a:endParaRPr>
          </a:p>
          <a:p>
            <a:pPr indent="0" algn="l" fontAlgn="auto">
              <a:lnSpc>
                <a:spcPct val="100000"/>
              </a:lnSpc>
              <a:buNone/>
            </a:pPr>
            <a:r>
              <a:rPr lang="zh-CN" altLang="en-US" sz="2200" b="1" dirty="0" smtClean="0">
                <a:latin typeface="仿宋" panose="02010609060101010101" charset="-122"/>
                <a:ea typeface="仿宋" panose="02010609060101010101" charset="-122"/>
                <a:cs typeface="仿宋" panose="02010609060101010101" charset="-122"/>
              </a:rPr>
              <a:t>  “</a:t>
            </a:r>
            <a:r>
              <a:rPr lang="zh-CN" altLang="en-US" sz="2200" b="1" dirty="0">
                <a:latin typeface="仿宋" panose="02010609060101010101" charset="-122"/>
                <a:ea typeface="仿宋" panose="02010609060101010101" charset="-122"/>
                <a:cs typeface="仿宋" panose="02010609060101010101" charset="-122"/>
              </a:rPr>
              <a:t>追光</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虚拟党史博物馆”主题</a:t>
            </a:r>
            <a:r>
              <a:rPr lang="zh-CN" altLang="en-US" sz="2200" b="1" dirty="0" smtClean="0">
                <a:latin typeface="仿宋" panose="02010609060101010101" charset="-122"/>
                <a:ea typeface="仿宋" panose="02010609060101010101" charset="-122"/>
                <a:cs typeface="仿宋" panose="02010609060101010101" charset="-122"/>
              </a:rPr>
              <a:t>实践</a:t>
            </a:r>
            <a:endParaRPr lang="en-US" altLang="zh-CN" sz="2200" b="1" dirty="0" smtClean="0">
              <a:latin typeface="仿宋" panose="02010609060101010101" charset="-122"/>
              <a:ea typeface="仿宋" panose="02010609060101010101" charset="-122"/>
              <a:cs typeface="仿宋" panose="02010609060101010101" charset="-122"/>
            </a:endParaRPr>
          </a:p>
          <a:p>
            <a:pPr indent="0" algn="l" fontAlgn="auto">
              <a:lnSpc>
                <a:spcPct val="100000"/>
              </a:lnSpc>
              <a:buNone/>
            </a:pPr>
            <a:r>
              <a:rPr lang="zh-CN" altLang="en-US" sz="2200" b="1" dirty="0" smtClean="0">
                <a:latin typeface="仿宋" panose="02010609060101010101" charset="-122"/>
                <a:ea typeface="仿宋" panose="02010609060101010101" charset="-122"/>
                <a:cs typeface="仿宋" panose="02010609060101010101" charset="-122"/>
              </a:rPr>
              <a:t>    献礼</a:t>
            </a:r>
            <a:r>
              <a:rPr lang="zh-CN" altLang="en-US" sz="2200" b="1" dirty="0">
                <a:latin typeface="仿宋" panose="02010609060101010101" charset="-122"/>
                <a:ea typeface="仿宋" panose="02010609060101010101" charset="-122"/>
                <a:cs typeface="仿宋" panose="02010609060101010101" charset="-122"/>
              </a:rPr>
              <a:t>战疫中国</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世界舞台上的中国形象</a:t>
            </a:r>
            <a:r>
              <a:rPr lang="zh-CN" altLang="en-US" sz="2200" b="1" dirty="0" smtClean="0">
                <a:latin typeface="仿宋" panose="02010609060101010101" charset="-122"/>
                <a:ea typeface="仿宋" panose="02010609060101010101" charset="-122"/>
                <a:cs typeface="仿宋" panose="02010609060101010101" charset="-122"/>
              </a:rPr>
              <a:t>研究</a:t>
            </a:r>
            <a:endParaRPr lang="en-US" altLang="zh-CN" sz="2200" b="1" dirty="0" smtClean="0">
              <a:latin typeface="仿宋" panose="02010609060101010101" charset="-122"/>
              <a:ea typeface="仿宋" panose="02010609060101010101" charset="-122"/>
              <a:cs typeface="仿宋" panose="02010609060101010101" charset="-122"/>
            </a:endParaRPr>
          </a:p>
          <a:p>
            <a:pPr indent="0" algn="l" fontAlgn="auto">
              <a:lnSpc>
                <a:spcPct val="100000"/>
              </a:lnSpc>
              <a:buNone/>
            </a:pPr>
            <a:r>
              <a:rPr lang="zh-CN" altLang="en-US" sz="2200" b="1" dirty="0" smtClean="0">
                <a:latin typeface="仿宋" panose="02010609060101010101" charset="-122"/>
                <a:ea typeface="仿宋" panose="02010609060101010101" charset="-122"/>
                <a:cs typeface="仿宋" panose="02010609060101010101" charset="-122"/>
              </a:rPr>
              <a:t>  “</a:t>
            </a:r>
            <a:r>
              <a:rPr lang="zh-CN" altLang="en-US" sz="2200" b="1" dirty="0">
                <a:latin typeface="仿宋" panose="02010609060101010101" charset="-122"/>
                <a:ea typeface="仿宋" panose="02010609060101010101" charset="-122"/>
                <a:cs typeface="仿宋" panose="02010609060101010101" charset="-122"/>
              </a:rPr>
              <a:t>人间烟火气，最抚凡人心”</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通过地摊经济调研疫情下的经济发展</a:t>
            </a:r>
            <a:endParaRPr lang="en-US" altLang="zh-CN" sz="2200" b="1" dirty="0" smtClean="0"/>
          </a:p>
          <a:p>
            <a:pPr marL="0" indent="0">
              <a:lnSpc>
                <a:spcPct val="100000"/>
              </a:lnSpc>
              <a:buNone/>
            </a:pPr>
            <a:r>
              <a:rPr lang="zh-CN" altLang="en-US" sz="2200" b="1" dirty="0"/>
              <a:t>         </a:t>
            </a:r>
            <a:r>
              <a:rPr lang="zh-CN" altLang="en-US" sz="2200" b="1" dirty="0">
                <a:latin typeface="仿宋" panose="02010609060101010101" charset="-122"/>
                <a:ea typeface="仿宋" panose="02010609060101010101" charset="-122"/>
                <a:cs typeface="仿宋" panose="02010609060101010101" charset="-122"/>
              </a:rPr>
              <a:t>九千万分之一：基层党员视觉档案</a:t>
            </a:r>
          </a:p>
          <a:p>
            <a:pPr marL="0" indent="0">
              <a:lnSpc>
                <a:spcPct val="100000"/>
              </a:lnSpc>
              <a:buNone/>
            </a:pPr>
            <a:r>
              <a:rPr lang="zh-CN" altLang="en-US" sz="2200" b="1" dirty="0">
                <a:latin typeface="仿宋" panose="02010609060101010101" charset="-122"/>
                <a:ea typeface="仿宋" panose="02010609060101010101" charset="-122"/>
                <a:cs typeface="仿宋" panose="02010609060101010101" charset="-122"/>
              </a:rPr>
              <a:t>   “浙”里寻笺，“信</a:t>
            </a:r>
            <a:r>
              <a:rPr lang="en-US" altLang="zh-CN" sz="2200" b="1" dirty="0">
                <a:latin typeface="仿宋" panose="02010609060101010101" charset="-122"/>
                <a:ea typeface="仿宋" panose="02010609060101010101" charset="-122"/>
                <a:cs typeface="仿宋" panose="02010609060101010101" charset="-122"/>
              </a:rPr>
              <a:t>”</a:t>
            </a:r>
            <a:r>
              <a:rPr lang="zh-CN" altLang="en-US" sz="2200" b="1" dirty="0">
                <a:latin typeface="仿宋" panose="02010609060101010101" charset="-122"/>
                <a:ea typeface="仿宋" panose="02010609060101010101" charset="-122"/>
                <a:cs typeface="仿宋" panose="02010609060101010101" charset="-122"/>
              </a:rPr>
              <a:t>火相传——浙籍共产党人 100 封红色书信整理研究</a:t>
            </a:r>
            <a:endParaRPr lang="zh-CN" altLang="en-US" sz="2400" b="1" dirty="0"/>
          </a:p>
          <a:p>
            <a:pPr marL="0" indent="0" fontAlgn="auto">
              <a:lnSpc>
                <a:spcPct val="100000"/>
              </a:lnSpc>
              <a:buNone/>
            </a:pPr>
            <a:endParaRPr lang="zh-CN"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smtClean="0">
                <a:latin typeface="楷体" panose="02010609060101010101" charset="-122"/>
                <a:ea typeface="楷体" panose="02010609060101010101" charset="-122"/>
                <a:cs typeface="楷体" panose="02010609060101010101" charset="-122"/>
              </a:rPr>
              <a:t>较好的社会实践选题</a:t>
            </a:r>
            <a:r>
              <a:rPr lang="en-US" altLang="zh-CN" sz="4000" b="1" dirty="0" smtClean="0">
                <a:latin typeface="楷体" panose="02010609060101010101" charset="-122"/>
                <a:ea typeface="楷体" panose="02010609060101010101" charset="-122"/>
                <a:cs typeface="楷体" panose="02010609060101010101" charset="-122"/>
              </a:rPr>
              <a:t>	</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816746" y="1802168"/>
            <a:ext cx="10795499" cy="4586568"/>
          </a:xfrm>
        </p:spPr>
        <p:txBody>
          <a:bodyPr>
            <a:normAutofit/>
          </a:bodyPr>
          <a:lstStyle/>
          <a:p>
            <a:r>
              <a:rPr lang="en-US" altLang="zh-CN" sz="2800" b="1" dirty="0" smtClean="0">
                <a:solidFill>
                  <a:schemeClr val="accent2">
                    <a:lumMod val="75000"/>
                  </a:schemeClr>
                </a:solidFill>
                <a:latin typeface="仿宋" panose="02010609060101010101" charset="-122"/>
                <a:ea typeface="仿宋" panose="02010609060101010101" charset="-122"/>
                <a:cs typeface="仿宋" panose="02010609060101010101" charset="-122"/>
              </a:rPr>
              <a:t>2.</a:t>
            </a:r>
            <a:r>
              <a:rPr lang="zh-CN" altLang="en-US" sz="2800" b="1" dirty="0" smtClean="0">
                <a:solidFill>
                  <a:schemeClr val="accent2">
                    <a:lumMod val="75000"/>
                  </a:schemeClr>
                </a:solidFill>
                <a:latin typeface="仿宋" panose="02010609060101010101" charset="-122"/>
                <a:ea typeface="仿宋" panose="02010609060101010101" charset="-122"/>
                <a:cs typeface="仿宋" panose="02010609060101010101" charset="-122"/>
              </a:rPr>
              <a:t>结合课程思政和思政课程，将专业和实践相结合，形成较为丰富的社会实践成果，可参照挑战杯文科申报或者挑战杯红色专项活动</a:t>
            </a:r>
            <a:endParaRPr lang="en-US" altLang="zh-CN" sz="2400" dirty="0" smtClean="0">
              <a:solidFill>
                <a:schemeClr val="accent2">
                  <a:lumMod val="75000"/>
                </a:schemeClr>
              </a:solidFill>
              <a:latin typeface="仿宋" panose="02010609060101010101" charset="-122"/>
              <a:ea typeface="仿宋" panose="02010609060101010101" charset="-122"/>
              <a:cs typeface="仿宋" panose="02010609060101010101" charset="-122"/>
            </a:endParaRPr>
          </a:p>
          <a:p>
            <a:pPr fontAlgn="auto">
              <a:lnSpc>
                <a:spcPct val="100000"/>
              </a:lnSpc>
            </a:pPr>
            <a:r>
              <a:rPr lang="zh-CN" altLang="en-US" b="1" dirty="0">
                <a:latin typeface="仿宋" panose="02010609060101010101" charset="-122"/>
                <a:ea typeface="仿宋" panose="02010609060101010101" charset="-122"/>
                <a:cs typeface="仿宋" panose="02010609060101010101" charset="-122"/>
                <a:sym typeface="+mn-ea"/>
              </a:rPr>
              <a:t>如</a:t>
            </a:r>
            <a:r>
              <a:rPr lang="zh-CN" altLang="en-US" b="1" dirty="0" smtClean="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中华民族共同体意识在绘画与民俗中的呈现与传播研究 	</a:t>
            </a:r>
            <a:endParaRPr lang="en-US" altLang="zh-CN" b="1" dirty="0" smtClean="0">
              <a:latin typeface="仿宋" panose="02010609060101010101" charset="-122"/>
              <a:ea typeface="仿宋" panose="02010609060101010101" charset="-122"/>
              <a:cs typeface="仿宋" panose="02010609060101010101" charset="-122"/>
            </a:endParaRPr>
          </a:p>
          <a:p>
            <a:pPr algn="l" fontAlgn="auto">
              <a:lnSpc>
                <a:spcPct val="100000"/>
              </a:lnSpc>
            </a:pPr>
            <a:r>
              <a:rPr lang="zh-CN" altLang="en-US" b="1" dirty="0" smtClean="0">
                <a:latin typeface="仿宋" panose="02010609060101010101" charset="-122"/>
                <a:ea typeface="仿宋" panose="02010609060101010101" charset="-122"/>
                <a:cs typeface="仿宋" panose="02010609060101010101" charset="-122"/>
                <a:sym typeface="+mn-ea"/>
              </a:rPr>
              <a:t>    幸福</a:t>
            </a:r>
            <a:r>
              <a:rPr lang="zh-CN" altLang="en-US" b="1" dirty="0">
                <a:latin typeface="仿宋" panose="02010609060101010101" charset="-122"/>
                <a:ea typeface="仿宋" panose="02010609060101010101" charset="-122"/>
                <a:cs typeface="仿宋" panose="02010609060101010101" charset="-122"/>
                <a:sym typeface="+mn-ea"/>
              </a:rPr>
              <a:t>的味道：“党建</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颐养之家”铺就农村养老幸福路</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基于江西省</a:t>
            </a:r>
            <a:r>
              <a:rPr lang="en-US" altLang="zh-CN" b="1" dirty="0">
                <a:latin typeface="仿宋" panose="02010609060101010101" charset="-122"/>
                <a:ea typeface="仿宋" panose="02010609060101010101" charset="-122"/>
                <a:cs typeface="仿宋" panose="02010609060101010101" charset="-122"/>
                <a:sym typeface="+mn-ea"/>
              </a:rPr>
              <a:t>6</a:t>
            </a:r>
            <a:r>
              <a:rPr lang="zh-CN" altLang="en-US" b="1" dirty="0">
                <a:latin typeface="仿宋" panose="02010609060101010101" charset="-122"/>
                <a:ea typeface="仿宋" panose="02010609060101010101" charset="-122"/>
                <a:cs typeface="仿宋" panose="02010609060101010101" charset="-122"/>
                <a:sym typeface="+mn-ea"/>
              </a:rPr>
              <a:t>市</a:t>
            </a:r>
            <a:r>
              <a:rPr lang="en-US" altLang="zh-CN" b="1" dirty="0">
                <a:latin typeface="仿宋" panose="02010609060101010101" charset="-122"/>
                <a:ea typeface="仿宋" panose="02010609060101010101" charset="-122"/>
                <a:cs typeface="仿宋" panose="02010609060101010101" charset="-122"/>
                <a:sym typeface="+mn-ea"/>
              </a:rPr>
              <a:t>8</a:t>
            </a:r>
            <a:r>
              <a:rPr lang="zh-CN" altLang="en-US" b="1" dirty="0">
                <a:latin typeface="仿宋" panose="02010609060101010101" charset="-122"/>
                <a:ea typeface="仿宋" panose="02010609060101010101" charset="-122"/>
                <a:cs typeface="仿宋" panose="02010609060101010101" charset="-122"/>
                <a:sym typeface="+mn-ea"/>
              </a:rPr>
              <a:t>县区农村</a:t>
            </a:r>
            <a:r>
              <a:rPr lang="zh-CN" altLang="en-US" b="1" dirty="0" smtClean="0">
                <a:latin typeface="仿宋" panose="02010609060101010101" charset="-122"/>
                <a:ea typeface="仿宋" panose="02010609060101010101" charset="-122"/>
                <a:cs typeface="仿宋" panose="02010609060101010101" charset="-122"/>
                <a:sym typeface="+mn-ea"/>
              </a:rPr>
              <a:t>养老的调研</a:t>
            </a:r>
            <a:endParaRPr lang="en-US" altLang="zh-CN"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b="1" dirty="0">
                <a:latin typeface="仿宋" panose="02010609060101010101" charset="-122"/>
                <a:ea typeface="仿宋" panose="02010609060101010101" charset="-122"/>
                <a:cs typeface="仿宋" panose="02010609060101010101" charset="-122"/>
                <a:sym typeface="+mn-ea"/>
              </a:rPr>
              <a:t>  “野山小村”闯出共同富裕的“新路子”</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亚夫精神”引领戴庄蝶变的</a:t>
            </a:r>
            <a:r>
              <a:rPr lang="zh-CN" altLang="en-US" b="1" dirty="0" smtClean="0">
                <a:latin typeface="仿宋" panose="02010609060101010101" charset="-122"/>
                <a:ea typeface="仿宋" panose="02010609060101010101" charset="-122"/>
                <a:cs typeface="仿宋" panose="02010609060101010101" charset="-122"/>
                <a:sym typeface="+mn-ea"/>
              </a:rPr>
              <a:t>调研</a:t>
            </a:r>
            <a:endParaRPr lang="en-US" altLang="zh-CN"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b="1" dirty="0">
                <a:latin typeface="仿宋" panose="02010609060101010101" charset="-122"/>
                <a:ea typeface="仿宋" panose="02010609060101010101" charset="-122"/>
                <a:cs typeface="仿宋" panose="02010609060101010101" charset="-122"/>
                <a:sym typeface="+mn-ea"/>
              </a:rPr>
              <a:t>    代号“</a:t>
            </a:r>
            <a:r>
              <a:rPr lang="en-US" altLang="zh-CN" b="1" dirty="0" smtClean="0">
                <a:latin typeface="仿宋" panose="02010609060101010101" charset="-122"/>
                <a:ea typeface="仿宋" panose="02010609060101010101" charset="-122"/>
                <a:cs typeface="仿宋" panose="02010609060101010101" charset="-122"/>
                <a:sym typeface="+mn-ea"/>
              </a:rPr>
              <a:t>711</a:t>
            </a:r>
            <a:r>
              <a:rPr lang="zh-CN" altLang="en-US" b="1" dirty="0" smtClean="0">
                <a:latin typeface="仿宋" panose="02010609060101010101" charset="-122"/>
                <a:ea typeface="仿宋" panose="02010609060101010101" charset="-122"/>
                <a:cs typeface="仿宋" panose="02010609060101010101" charset="-122"/>
                <a:sym typeface="+mn-ea"/>
              </a:rPr>
              <a:t>”</a:t>
            </a:r>
            <a:r>
              <a:rPr lang="en-US" altLang="zh-CN" b="1" dirty="0" smtClean="0">
                <a:latin typeface="仿宋" panose="02010609060101010101" charset="-122"/>
                <a:ea typeface="仿宋" panose="02010609060101010101" charset="-122"/>
                <a:cs typeface="仿宋" panose="02010609060101010101" charset="-122"/>
                <a:sym typeface="+mn-ea"/>
              </a:rPr>
              <a:t>——</a:t>
            </a:r>
            <a:r>
              <a:rPr lang="zh-CN" altLang="en-US" b="1" dirty="0" smtClean="0">
                <a:latin typeface="仿宋" panose="02010609060101010101" charset="-122"/>
                <a:ea typeface="仿宋" panose="02010609060101010101" charset="-122"/>
                <a:cs typeface="仿宋" panose="02010609060101010101" charset="-122"/>
                <a:sym typeface="+mn-ea"/>
              </a:rPr>
              <a:t>关于</a:t>
            </a:r>
            <a:r>
              <a:rPr lang="zh-CN" altLang="en-US" b="1" dirty="0">
                <a:latin typeface="仿宋" panose="02010609060101010101" charset="-122"/>
                <a:ea typeface="仿宋" panose="02010609060101010101" charset="-122"/>
                <a:cs typeface="仿宋" panose="02010609060101010101" charset="-122"/>
                <a:sym typeface="+mn-ea"/>
              </a:rPr>
              <a:t>中国核工业第一功勋铀矿红色故事传播的</a:t>
            </a:r>
            <a:r>
              <a:rPr lang="zh-CN" altLang="en-US" b="1" dirty="0" smtClean="0">
                <a:latin typeface="仿宋" panose="02010609060101010101" charset="-122"/>
                <a:ea typeface="仿宋" panose="02010609060101010101" charset="-122"/>
                <a:cs typeface="仿宋" panose="02010609060101010101" charset="-122"/>
                <a:sym typeface="+mn-ea"/>
              </a:rPr>
              <a:t>调研</a:t>
            </a:r>
            <a:endParaRPr lang="en-US" altLang="zh-CN"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b="1" dirty="0">
                <a:latin typeface="仿宋" panose="02010609060101010101" charset="-122"/>
                <a:ea typeface="仿宋" panose="02010609060101010101" charset="-122"/>
                <a:cs typeface="仿宋" panose="02010609060101010101" charset="-122"/>
                <a:sym typeface="+mn-ea"/>
              </a:rPr>
              <a:t>    融情忆史，寓教于剧</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美育视角下革命先烈精神舞台化创作机制与传播效果的</a:t>
            </a:r>
            <a:r>
              <a:rPr lang="zh-CN" altLang="en-US" b="1" dirty="0" smtClean="0">
                <a:latin typeface="仿宋" panose="02010609060101010101" charset="-122"/>
                <a:ea typeface="仿宋" panose="02010609060101010101" charset="-122"/>
                <a:cs typeface="仿宋" panose="02010609060101010101" charset="-122"/>
                <a:sym typeface="+mn-ea"/>
              </a:rPr>
              <a:t>调研</a:t>
            </a:r>
            <a:endParaRPr lang="en-US" altLang="zh-CN"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b="1" dirty="0">
                <a:latin typeface="仿宋" panose="02010609060101010101" charset="-122"/>
                <a:ea typeface="仿宋" panose="02010609060101010101" charset="-122"/>
                <a:cs typeface="仿宋" panose="02010609060101010101" charset="-122"/>
                <a:sym typeface="+mn-ea"/>
              </a:rPr>
              <a:t>    转折</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延续，于历史与未来汇合时再逐长征光芒</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关于重走赤水长征路探寻沿线发展的调研报告</a:t>
            </a:r>
            <a:endParaRPr lang="en-US" altLang="zh-CN" sz="2400" b="1" dirty="0" smtClean="0">
              <a:latin typeface="仿宋" panose="02010609060101010101" charset="-122"/>
              <a:ea typeface="仿宋" panose="02010609060101010101" charset="-122"/>
              <a:cs typeface="仿宋" panose="02010609060101010101" charset="-122"/>
            </a:endParaRPr>
          </a:p>
          <a:p>
            <a:endParaRPr lang="zh-CN" altLang="en-US" sz="2400" dirty="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smtClean="0">
                <a:latin typeface="楷体" panose="02010609060101010101" charset="-122"/>
                <a:ea typeface="楷体" panose="02010609060101010101" charset="-122"/>
                <a:cs typeface="楷体" panose="02010609060101010101" charset="-122"/>
              </a:rPr>
              <a:t>较好的社会实践选题</a:t>
            </a:r>
            <a:r>
              <a:rPr lang="en-US" altLang="zh-CN" sz="4000" b="1" dirty="0" smtClean="0">
                <a:latin typeface="楷体" panose="02010609060101010101" charset="-122"/>
                <a:ea typeface="楷体" panose="02010609060101010101" charset="-122"/>
                <a:cs typeface="楷体" panose="02010609060101010101" charset="-122"/>
              </a:rPr>
              <a:t>	</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097280" y="1990090"/>
            <a:ext cx="10514965" cy="4023360"/>
          </a:xfrm>
        </p:spPr>
        <p:txBody>
          <a:bodyPr>
            <a:normAutofit/>
          </a:bodyPr>
          <a:lstStyle/>
          <a:p>
            <a:pPr fontAlgn="auto">
              <a:lnSpc>
                <a:spcPct val="100000"/>
              </a:lnSpc>
            </a:pPr>
            <a:r>
              <a:rPr lang="en-US" altLang="zh-CN" sz="2800" b="1" dirty="0" smtClean="0">
                <a:solidFill>
                  <a:schemeClr val="accent2">
                    <a:lumMod val="75000"/>
                  </a:schemeClr>
                </a:solidFill>
                <a:latin typeface="仿宋" panose="02010609060101010101" charset="-122"/>
                <a:ea typeface="仿宋" panose="02010609060101010101" charset="-122"/>
                <a:cs typeface="仿宋" panose="02010609060101010101" charset="-122"/>
                <a:sym typeface="+mn-ea"/>
              </a:rPr>
              <a:t>3.</a:t>
            </a:r>
            <a:r>
              <a:rPr lang="zh-CN" altLang="en-US" sz="2800" b="1" dirty="0">
                <a:solidFill>
                  <a:schemeClr val="accent2">
                    <a:lumMod val="75000"/>
                  </a:schemeClr>
                </a:solidFill>
                <a:latin typeface="仿宋" panose="02010609060101010101" charset="-122"/>
                <a:ea typeface="仿宋" panose="02010609060101010101" charset="-122"/>
                <a:cs typeface="仿宋" panose="02010609060101010101" charset="-122"/>
                <a:sym typeface="+mn-ea"/>
              </a:rPr>
              <a:t>师生</a:t>
            </a:r>
            <a:r>
              <a:rPr lang="zh-CN" altLang="en-US" sz="2800" b="1" dirty="0" smtClean="0">
                <a:solidFill>
                  <a:schemeClr val="accent2">
                    <a:lumMod val="75000"/>
                  </a:schemeClr>
                </a:solidFill>
                <a:latin typeface="仿宋" panose="02010609060101010101" charset="-122"/>
                <a:ea typeface="仿宋" panose="02010609060101010101" charset="-122"/>
                <a:cs typeface="仿宋" panose="02010609060101010101" charset="-122"/>
                <a:sym typeface="+mn-ea"/>
              </a:rPr>
              <a:t>参与时间较长，感悟较深，切实彰显实践育人成果</a:t>
            </a:r>
            <a:endParaRPr lang="en-US" altLang="zh-CN" sz="2400" dirty="0" smtClean="0">
              <a:solidFill>
                <a:schemeClr val="accent2">
                  <a:lumMod val="75000"/>
                </a:schemeClr>
              </a:solidFill>
              <a:latin typeface="仿宋" panose="02010609060101010101" charset="-122"/>
              <a:ea typeface="仿宋" panose="02010609060101010101" charset="-122"/>
              <a:cs typeface="仿宋" panose="02010609060101010101" charset="-122"/>
            </a:endParaRPr>
          </a:p>
          <a:p>
            <a:pPr fontAlgn="auto">
              <a:lnSpc>
                <a:spcPct val="100000"/>
              </a:lnSpc>
            </a:pPr>
            <a:r>
              <a:rPr lang="zh-CN" altLang="en-US" sz="2400" b="1" dirty="0" smtClean="0">
                <a:latin typeface="仿宋" panose="02010609060101010101" charset="-122"/>
                <a:ea typeface="仿宋" panose="02010609060101010101" charset="-122"/>
                <a:cs typeface="仿宋" panose="02010609060101010101" charset="-122"/>
                <a:sym typeface="+mn-ea"/>
              </a:rPr>
              <a:t>如：</a:t>
            </a:r>
            <a:r>
              <a:rPr lang="zh-CN" altLang="en-US" sz="2400" b="1" dirty="0">
                <a:latin typeface="仿宋" panose="02010609060101010101" charset="-122"/>
                <a:ea typeface="仿宋" panose="02010609060101010101" charset="-122"/>
                <a:cs typeface="仿宋" panose="02010609060101010101" charset="-122"/>
                <a:sym typeface="+mn-ea"/>
              </a:rPr>
              <a:t>“携手筑梦，砥砺前行</a:t>
            </a:r>
            <a:r>
              <a:rPr lang="zh-CN" altLang="en-US" sz="2400" b="1" dirty="0" smtClean="0">
                <a:latin typeface="仿宋" panose="02010609060101010101" charset="-122"/>
                <a:ea typeface="仿宋" panose="02010609060101010101" charset="-122"/>
                <a:cs typeface="仿宋" panose="02010609060101010101" charset="-122"/>
                <a:sym typeface="+mn-ea"/>
              </a:rPr>
              <a:t>”</a:t>
            </a:r>
            <a:r>
              <a:rPr lang="zh-CN" altLang="en-US" sz="2400" b="1" dirty="0">
                <a:latin typeface="仿宋" panose="02010609060101010101" charset="-122"/>
                <a:ea typeface="仿宋" panose="02010609060101010101" charset="-122"/>
                <a:cs typeface="仿宋" panose="02010609060101010101" charset="-122"/>
                <a:sym typeface="+mn-ea"/>
              </a:rPr>
              <a:t>东南大学</a:t>
            </a:r>
            <a:r>
              <a:rPr lang="en-US" altLang="zh-CN" sz="2400" b="1" dirty="0">
                <a:latin typeface="仿宋" panose="02010609060101010101" charset="-122"/>
                <a:ea typeface="仿宋" panose="02010609060101010101" charset="-122"/>
                <a:cs typeface="仿宋" panose="02010609060101010101" charset="-122"/>
                <a:sym typeface="+mn-ea"/>
              </a:rPr>
              <a:t>·</a:t>
            </a:r>
            <a:r>
              <a:rPr lang="zh-CN" altLang="en-US" sz="2400" b="1" dirty="0">
                <a:latin typeface="仿宋" panose="02010609060101010101" charset="-122"/>
                <a:ea typeface="仿宋" panose="02010609060101010101" charset="-122"/>
                <a:cs typeface="仿宋" panose="02010609060101010101" charset="-122"/>
                <a:sym typeface="+mn-ea"/>
              </a:rPr>
              <a:t>石河子无线梦想</a:t>
            </a:r>
            <a:r>
              <a:rPr lang="zh-CN" altLang="en-US" sz="2400" b="1" dirty="0" smtClean="0">
                <a:latin typeface="仿宋" panose="02010609060101010101" charset="-122"/>
                <a:ea typeface="仿宋" panose="02010609060101010101" charset="-122"/>
                <a:cs typeface="仿宋" panose="02010609060101010101" charset="-122"/>
                <a:sym typeface="+mn-ea"/>
              </a:rPr>
              <a:t>夏令营</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sz="2400" b="1" dirty="0">
                <a:latin typeface="仿宋" panose="02010609060101010101" charset="-122"/>
                <a:ea typeface="仿宋" panose="02010609060101010101" charset="-122"/>
                <a:cs typeface="仿宋" panose="02010609060101010101" charset="-122"/>
                <a:sym typeface="+mn-ea"/>
              </a:rPr>
              <a:t>    “蒲公英”圆梦</a:t>
            </a:r>
            <a:r>
              <a:rPr lang="zh-CN" altLang="en-US" sz="2400" b="1" dirty="0" smtClean="0">
                <a:latin typeface="仿宋" panose="02010609060101010101" charset="-122"/>
                <a:ea typeface="仿宋" panose="02010609060101010101" charset="-122"/>
                <a:cs typeface="仿宋" panose="02010609060101010101" charset="-122"/>
                <a:sym typeface="+mn-ea"/>
              </a:rPr>
              <a:t>计划</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sz="2400" b="1" dirty="0" smtClean="0">
                <a:latin typeface="仿宋" panose="02010609060101010101" charset="-122"/>
                <a:ea typeface="仿宋" panose="02010609060101010101" charset="-122"/>
                <a:cs typeface="仿宋" panose="02010609060101010101" charset="-122"/>
                <a:sym typeface="+mn-ea"/>
              </a:rPr>
              <a:t>      用</a:t>
            </a:r>
            <a:r>
              <a:rPr lang="zh-CN" altLang="en-US" sz="2400" b="1" dirty="0">
                <a:latin typeface="仿宋" panose="02010609060101010101" charset="-122"/>
                <a:ea typeface="仿宋" panose="02010609060101010101" charset="-122"/>
                <a:cs typeface="仿宋" panose="02010609060101010101" charset="-122"/>
                <a:sym typeface="+mn-ea"/>
              </a:rPr>
              <a:t>声音唤醒“三区三州”</a:t>
            </a:r>
            <a:r>
              <a:rPr lang="en-US" altLang="zh-CN" sz="2400" b="1" dirty="0">
                <a:latin typeface="仿宋" panose="02010609060101010101" charset="-122"/>
                <a:ea typeface="仿宋" panose="02010609060101010101" charset="-122"/>
                <a:cs typeface="仿宋" panose="02010609060101010101" charset="-122"/>
                <a:sym typeface="+mn-ea"/>
              </a:rPr>
              <a:t>——</a:t>
            </a:r>
            <a:r>
              <a:rPr lang="zh-CN" altLang="en-US" sz="2400" b="1" dirty="0">
                <a:latin typeface="仿宋" panose="02010609060101010101" charset="-122"/>
                <a:ea typeface="仿宋" panose="02010609060101010101" charset="-122"/>
                <a:cs typeface="仿宋" panose="02010609060101010101" charset="-122"/>
                <a:sym typeface="+mn-ea"/>
              </a:rPr>
              <a:t>红色基因下诞生的“推普梦”</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zh-CN" altLang="en-US" sz="2400" b="1" dirty="0" smtClean="0">
                <a:latin typeface="仿宋" panose="02010609060101010101" charset="-122"/>
                <a:ea typeface="仿宋" panose="02010609060101010101" charset="-122"/>
                <a:cs typeface="仿宋" panose="02010609060101010101" charset="-122"/>
                <a:sym typeface="+mn-ea"/>
              </a:rPr>
              <a:t>      在</a:t>
            </a:r>
            <a:r>
              <a:rPr lang="zh-CN" altLang="en-US" sz="2400" b="1" dirty="0">
                <a:latin typeface="仿宋" panose="02010609060101010101" charset="-122"/>
                <a:ea typeface="仿宋" panose="02010609060101010101" charset="-122"/>
                <a:cs typeface="仿宋" panose="02010609060101010101" charset="-122"/>
                <a:sym typeface="+mn-ea"/>
              </a:rPr>
              <a:t>山的那边：支教扶贫扶智模式助力脱贫攻坚的调查研究</a:t>
            </a:r>
            <a:r>
              <a:rPr lang="en-US" altLang="zh-CN" sz="2400" b="1" dirty="0">
                <a:latin typeface="仿宋" panose="02010609060101010101" charset="-122"/>
                <a:ea typeface="仿宋" panose="02010609060101010101" charset="-122"/>
                <a:cs typeface="仿宋" panose="02010609060101010101" charset="-122"/>
                <a:sym typeface="+mn-ea"/>
              </a:rPr>
              <a:t>——</a:t>
            </a:r>
            <a:r>
              <a:rPr lang="zh-CN" altLang="en-US" sz="2400" b="1" dirty="0">
                <a:latin typeface="仿宋" panose="02010609060101010101" charset="-122"/>
                <a:ea typeface="仿宋" panose="02010609060101010101" charset="-122"/>
                <a:cs typeface="仿宋" panose="02010609060101010101" charset="-122"/>
                <a:sym typeface="+mn-ea"/>
              </a:rPr>
              <a:t>基于四川省凉山彝族自治州连片特困地区的实地</a:t>
            </a:r>
            <a:r>
              <a:rPr lang="zh-CN" altLang="en-US" sz="2400" b="1" dirty="0" smtClean="0">
                <a:latin typeface="仿宋" panose="02010609060101010101" charset="-122"/>
                <a:ea typeface="仿宋" panose="02010609060101010101" charset="-122"/>
                <a:cs typeface="仿宋" panose="02010609060101010101" charset="-122"/>
                <a:sym typeface="+mn-ea"/>
              </a:rPr>
              <a:t>调研</a:t>
            </a:r>
            <a:endParaRPr lang="en-US" altLang="zh-CN" sz="2800" b="1" dirty="0" smtClean="0"/>
          </a:p>
          <a:p>
            <a:endParaRPr lang="zh-CN" altLang="en-US" sz="2400" u="sng" dirty="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smtClean="0">
                <a:latin typeface="楷体" panose="02010609060101010101" charset="-122"/>
                <a:ea typeface="楷体" panose="02010609060101010101" charset="-122"/>
                <a:sym typeface="+mn-ea"/>
              </a:rPr>
              <a:t>选题立项时应注意</a:t>
            </a:r>
            <a:r>
              <a:rPr lang="en-US" altLang="zh-CN" sz="4000" b="1" dirty="0" smtClean="0">
                <a:latin typeface="楷体" panose="02010609060101010101" charset="-122"/>
                <a:ea typeface="楷体" panose="02010609060101010101" charset="-122"/>
                <a:cs typeface="楷体" panose="02010609060101010101" charset="-122"/>
              </a:rPr>
              <a:t>	</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097280" y="1990090"/>
            <a:ext cx="10514965" cy="4023360"/>
          </a:xfrm>
        </p:spPr>
        <p:txBody>
          <a:bodyPr>
            <a:normAutofit fontScale="90000" lnSpcReduction="10000"/>
          </a:bodyPr>
          <a:lstStyle/>
          <a:p>
            <a:r>
              <a:rPr lang="en-US" altLang="zh-CN" sz="2800" dirty="0" smtClean="0">
                <a:latin typeface="仿宋" panose="02010609060101010101" charset="-122"/>
                <a:ea typeface="仿宋" panose="02010609060101010101" charset="-122"/>
                <a:sym typeface="+mn-ea"/>
              </a:rPr>
              <a:t>·</a:t>
            </a:r>
            <a:r>
              <a:rPr lang="zh-CN" altLang="en-US" sz="2800" b="1" dirty="0" smtClean="0">
                <a:latin typeface="仿宋" panose="02010609060101010101" charset="-122"/>
                <a:ea typeface="仿宋" panose="02010609060101010101" charset="-122"/>
                <a:sym typeface="+mn-ea"/>
              </a:rPr>
              <a:t>主题明确</a:t>
            </a:r>
            <a:endParaRPr lang="en-US" altLang="zh-CN" sz="2800" b="1" dirty="0" smtClean="0">
              <a:latin typeface="仿宋" panose="02010609060101010101" charset="-122"/>
              <a:ea typeface="仿宋" panose="02010609060101010101" charset="-122"/>
            </a:endParaRPr>
          </a:p>
          <a:p>
            <a:r>
              <a:rPr lang="en-US" altLang="zh-CN" sz="2800" b="1" dirty="0" smtClean="0">
                <a:latin typeface="仿宋" panose="02010609060101010101" charset="-122"/>
                <a:ea typeface="仿宋" panose="02010609060101010101" charset="-122"/>
                <a:sym typeface="+mn-ea"/>
              </a:rPr>
              <a:t>·</a:t>
            </a:r>
            <a:r>
              <a:rPr lang="zh-CN" altLang="en-US" sz="2800" b="1" dirty="0" smtClean="0">
                <a:latin typeface="仿宋" panose="02010609060101010101" charset="-122"/>
                <a:ea typeface="仿宋" panose="02010609060101010101" charset="-122"/>
                <a:sym typeface="+mn-ea"/>
              </a:rPr>
              <a:t>任务明晰</a:t>
            </a:r>
            <a:endParaRPr lang="en-US" altLang="zh-CN" sz="2800" b="1" dirty="0" smtClean="0">
              <a:latin typeface="仿宋" panose="02010609060101010101" charset="-122"/>
              <a:ea typeface="仿宋" panose="02010609060101010101" charset="-122"/>
            </a:endParaRPr>
          </a:p>
          <a:p>
            <a:r>
              <a:rPr lang="en-US" altLang="zh-CN" sz="2800" b="1" dirty="0">
                <a:latin typeface="仿宋" panose="02010609060101010101" charset="-122"/>
                <a:ea typeface="仿宋" panose="02010609060101010101" charset="-122"/>
                <a:sym typeface="+mn-ea"/>
              </a:rPr>
              <a:t>·</a:t>
            </a:r>
            <a:r>
              <a:rPr lang="zh-CN" altLang="en-US" sz="2800" b="1" dirty="0">
                <a:latin typeface="仿宋" panose="02010609060101010101" charset="-122"/>
                <a:ea typeface="仿宋" panose="02010609060101010101" charset="-122"/>
                <a:sym typeface="+mn-ea"/>
              </a:rPr>
              <a:t>成果</a:t>
            </a:r>
            <a:r>
              <a:rPr lang="zh-CN" altLang="en-US" sz="2800" b="1" dirty="0" smtClean="0">
                <a:latin typeface="仿宋" panose="02010609060101010101" charset="-122"/>
                <a:ea typeface="仿宋" panose="02010609060101010101" charset="-122"/>
                <a:sym typeface="+mn-ea"/>
              </a:rPr>
              <a:t>导向：具有一定的社会价值、学术价值、应用价值和创新价值</a:t>
            </a:r>
            <a:endParaRPr lang="en-US" altLang="zh-CN" sz="2800" b="1" dirty="0" smtClean="0">
              <a:latin typeface="仿宋" panose="02010609060101010101" charset="-122"/>
              <a:ea typeface="仿宋" panose="02010609060101010101" charset="-122"/>
            </a:endParaRPr>
          </a:p>
          <a:p>
            <a:r>
              <a:rPr lang="en-US" altLang="zh-CN" sz="2800" b="1" dirty="0" smtClean="0">
                <a:latin typeface="仿宋" panose="02010609060101010101" charset="-122"/>
                <a:ea typeface="仿宋" panose="02010609060101010101" charset="-122"/>
                <a:sym typeface="+mn-ea"/>
              </a:rPr>
              <a:t>·</a:t>
            </a:r>
            <a:r>
              <a:rPr lang="zh-CN" altLang="en-US" sz="2800" b="1" dirty="0" smtClean="0">
                <a:latin typeface="仿宋" panose="02010609060101010101" charset="-122"/>
                <a:ea typeface="仿宋" panose="02010609060101010101" charset="-122"/>
                <a:sym typeface="+mn-ea"/>
              </a:rPr>
              <a:t>可行性强</a:t>
            </a:r>
            <a:endParaRPr lang="en-US" altLang="zh-CN" sz="2800" b="1" dirty="0" smtClean="0">
              <a:latin typeface="仿宋" panose="02010609060101010101" charset="-122"/>
              <a:ea typeface="仿宋" panose="02010609060101010101" charset="-122"/>
            </a:endParaRPr>
          </a:p>
          <a:p>
            <a:r>
              <a:rPr lang="en-US" altLang="zh-CN" sz="2800" b="1" dirty="0">
                <a:latin typeface="仿宋" panose="02010609060101010101" charset="-122"/>
                <a:ea typeface="仿宋" panose="02010609060101010101" charset="-122"/>
                <a:sym typeface="+mn-ea"/>
              </a:rPr>
              <a:t>·</a:t>
            </a:r>
            <a:r>
              <a:rPr lang="zh-CN" altLang="en-US" sz="2800" b="1" dirty="0">
                <a:latin typeface="仿宋" panose="02010609060101010101" charset="-122"/>
                <a:ea typeface="仿宋" panose="02010609060101010101" charset="-122"/>
                <a:sym typeface="+mn-ea"/>
              </a:rPr>
              <a:t>结合</a:t>
            </a:r>
            <a:r>
              <a:rPr lang="zh-CN" altLang="en-US" sz="2800" b="1" dirty="0" smtClean="0">
                <a:latin typeface="仿宋" panose="02010609060101010101" charset="-122"/>
                <a:ea typeface="仿宋" panose="02010609060101010101" charset="-122"/>
                <a:sym typeface="+mn-ea"/>
              </a:rPr>
              <a:t>专业：充分考虑专业特点和学科优势</a:t>
            </a:r>
            <a:endParaRPr lang="en-US" altLang="zh-CN" sz="2800" b="1" dirty="0" smtClean="0">
              <a:latin typeface="仿宋" panose="02010609060101010101" charset="-122"/>
              <a:ea typeface="仿宋" panose="02010609060101010101" charset="-122"/>
            </a:endParaRPr>
          </a:p>
          <a:p>
            <a:r>
              <a:rPr lang="en-US" altLang="zh-CN" sz="2800" b="1" dirty="0">
                <a:latin typeface="仿宋" panose="02010609060101010101" charset="-122"/>
                <a:ea typeface="仿宋" panose="02010609060101010101" charset="-122"/>
                <a:sym typeface="+mn-ea"/>
              </a:rPr>
              <a:t>·</a:t>
            </a:r>
            <a:r>
              <a:rPr lang="zh-CN" altLang="en-US" sz="2800" b="1" dirty="0">
                <a:latin typeface="仿宋" panose="02010609060101010101" charset="-122"/>
                <a:ea typeface="仿宋" panose="02010609060101010101" charset="-122"/>
                <a:sym typeface="+mn-ea"/>
              </a:rPr>
              <a:t>注重</a:t>
            </a:r>
            <a:r>
              <a:rPr lang="zh-CN" altLang="en-US" sz="2800" b="1" dirty="0" smtClean="0">
                <a:latin typeface="仿宋" panose="02010609060101010101" charset="-122"/>
                <a:ea typeface="仿宋" panose="02010609060101010101" charset="-122"/>
                <a:sym typeface="+mn-ea"/>
              </a:rPr>
              <a:t>传承：注重传承与创新，不断丰富深化活动形式和内涵。</a:t>
            </a:r>
            <a:endParaRPr lang="en-US" altLang="zh-CN" sz="2800" b="1" dirty="0" smtClean="0">
              <a:latin typeface="仿宋" panose="02010609060101010101" charset="-122"/>
              <a:ea typeface="仿宋" panose="02010609060101010101" charset="-122"/>
            </a:endParaRPr>
          </a:p>
          <a:p>
            <a:endParaRPr lang="en-US" altLang="zh-CN" sz="2800" dirty="0" smtClean="0">
              <a:latin typeface="仿宋" panose="02010609060101010101" charset="-122"/>
              <a:ea typeface="仿宋" panose="02010609060101010101" charset="-122"/>
            </a:endParaRPr>
          </a:p>
          <a:p>
            <a:r>
              <a:rPr lang="zh-CN" altLang="en-US" sz="2800" b="1" dirty="0" smtClean="0">
                <a:solidFill>
                  <a:schemeClr val="accent2">
                    <a:lumMod val="75000"/>
                  </a:schemeClr>
                </a:solidFill>
                <a:latin typeface="仿宋" panose="02010609060101010101" charset="-122"/>
                <a:ea typeface="仿宋" panose="02010609060101010101" charset="-122"/>
                <a:sym typeface="+mn-ea"/>
              </a:rPr>
              <a:t>尽量</a:t>
            </a:r>
            <a:r>
              <a:rPr lang="zh-CN" altLang="en-US" sz="2800" b="1" dirty="0">
                <a:solidFill>
                  <a:schemeClr val="accent2">
                    <a:lumMod val="75000"/>
                  </a:schemeClr>
                </a:solidFill>
                <a:latin typeface="仿宋" panose="02010609060101010101" charset="-122"/>
                <a:ea typeface="仿宋" panose="02010609060101010101" charset="-122"/>
                <a:sym typeface="+mn-ea"/>
              </a:rPr>
              <a:t>主</a:t>
            </a:r>
            <a:r>
              <a:rPr lang="zh-CN" altLang="en-US" sz="2800" b="1" dirty="0" smtClean="0">
                <a:solidFill>
                  <a:schemeClr val="accent2">
                    <a:lumMod val="75000"/>
                  </a:schemeClr>
                </a:solidFill>
                <a:latin typeface="仿宋" panose="02010609060101010101" charset="-122"/>
                <a:ea typeface="仿宋" panose="02010609060101010101" charset="-122"/>
                <a:sym typeface="+mn-ea"/>
              </a:rPr>
              <a:t>副标题搭配，既能体现活动的主题，又能明晰实践活动的实践方案</a:t>
            </a:r>
            <a:endParaRPr lang="zh-CN" altLang="en-US" sz="2400" b="1" dirty="0">
              <a:solidFill>
                <a:schemeClr val="accent2">
                  <a:lumMod val="75000"/>
                </a:schemeClr>
              </a:solidFill>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dirty="0" smtClean="0">
                <a:latin typeface="楷体" panose="02010609060101010101" charset="-122"/>
                <a:ea typeface="楷体" panose="02010609060101010101" charset="-122"/>
                <a:sym typeface="+mn-ea"/>
              </a:rPr>
              <a:t>较为不好的社会实践选题</a:t>
            </a:r>
            <a:r>
              <a:rPr lang="en-US" altLang="zh-CN" sz="4000" b="1" dirty="0" smtClean="0">
                <a:latin typeface="楷体" panose="02010609060101010101" charset="-122"/>
                <a:ea typeface="楷体" panose="02010609060101010101" charset="-122"/>
                <a:cs typeface="楷体" panose="02010609060101010101" charset="-122"/>
              </a:rPr>
              <a:t>	</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097280" y="1882775"/>
            <a:ext cx="10514965" cy="4718685"/>
          </a:xfrm>
        </p:spPr>
        <p:txBody>
          <a:bodyPr>
            <a:normAutofit lnSpcReduction="10000"/>
          </a:bodyPr>
          <a:lstStyle/>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交通科普社会实践</a:t>
            </a:r>
            <a:r>
              <a:rPr lang="zh-CN" altLang="en-US" sz="2200" b="1" dirty="0" smtClean="0">
                <a:latin typeface="仿宋" panose="02010609060101010101" charset="-122"/>
                <a:ea typeface="仿宋" panose="02010609060101010101" charset="-122"/>
                <a:cs typeface="仿宋" panose="02010609060101010101" charset="-122"/>
                <a:sym typeface="+mn-ea"/>
              </a:rPr>
              <a:t>项目</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smtClean="0">
                <a:latin typeface="仿宋" panose="02010609060101010101" charset="-122"/>
                <a:ea typeface="仿宋" panose="02010609060101010101" charset="-122"/>
                <a:cs typeface="仿宋" panose="02010609060101010101" charset="-122"/>
                <a:sym typeface="+mn-ea"/>
              </a:rPr>
              <a:t>·</a:t>
            </a:r>
            <a:r>
              <a:rPr lang="zh-CN" altLang="en-US" sz="2200" b="1" dirty="0" smtClean="0">
                <a:latin typeface="仿宋" panose="02010609060101010101" charset="-122"/>
                <a:ea typeface="仿宋" panose="02010609060101010101" charset="-122"/>
                <a:cs typeface="仿宋" panose="02010609060101010101" charset="-122"/>
                <a:sym typeface="+mn-ea"/>
              </a:rPr>
              <a:t>环保</a:t>
            </a:r>
            <a:r>
              <a:rPr lang="zh-CN" altLang="en-US" sz="2200" b="1" dirty="0">
                <a:latin typeface="仿宋" panose="02010609060101010101" charset="-122"/>
                <a:ea typeface="仿宋" panose="02010609060101010101" charset="-122"/>
                <a:cs typeface="仿宋" panose="02010609060101010101" charset="-122"/>
                <a:sym typeface="+mn-ea"/>
              </a:rPr>
              <a:t>知识科普与环保建设情况</a:t>
            </a:r>
            <a:r>
              <a:rPr lang="zh-CN" altLang="en-US" sz="2200" b="1" dirty="0" smtClean="0">
                <a:latin typeface="仿宋" panose="02010609060101010101" charset="-122"/>
                <a:ea typeface="仿宋" panose="02010609060101010101" charset="-122"/>
                <a:cs typeface="仿宋" panose="02010609060101010101" charset="-122"/>
                <a:sym typeface="+mn-ea"/>
              </a:rPr>
              <a:t>调查</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走进扶贫前线，探寻扶贫之</a:t>
            </a:r>
            <a:r>
              <a:rPr lang="zh-CN" altLang="en-US" sz="2200" b="1" dirty="0" smtClean="0">
                <a:latin typeface="仿宋" panose="02010609060101010101" charset="-122"/>
                <a:ea typeface="仿宋" panose="02010609060101010101" charset="-122"/>
                <a:cs typeface="仿宋" panose="02010609060101010101" charset="-122"/>
                <a:sym typeface="+mn-ea"/>
              </a:rPr>
              <a:t>路</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smtClean="0">
                <a:latin typeface="仿宋" panose="02010609060101010101" charset="-122"/>
                <a:ea typeface="仿宋" panose="02010609060101010101" charset="-122"/>
                <a:cs typeface="仿宋" panose="02010609060101010101" charset="-122"/>
                <a:sym typeface="+mn-ea"/>
              </a:rPr>
              <a:t>·</a:t>
            </a:r>
            <a:r>
              <a:rPr lang="zh-CN" altLang="en-US" sz="2200" b="1" dirty="0" smtClean="0">
                <a:latin typeface="仿宋" panose="02010609060101010101" charset="-122"/>
                <a:ea typeface="仿宋" panose="02010609060101010101" charset="-122"/>
                <a:cs typeface="仿宋" panose="02010609060101010101" charset="-122"/>
                <a:sym typeface="+mn-ea"/>
              </a:rPr>
              <a:t>关于</a:t>
            </a:r>
            <a:r>
              <a:rPr lang="zh-CN" altLang="en-US" sz="2200" b="1" dirty="0">
                <a:latin typeface="仿宋" panose="02010609060101010101" charset="-122"/>
                <a:ea typeface="仿宋" panose="02010609060101010101" charset="-122"/>
                <a:cs typeface="仿宋" panose="02010609060101010101" charset="-122"/>
                <a:sym typeface="+mn-ea"/>
              </a:rPr>
              <a:t>生活垃圾分类的可行性</a:t>
            </a:r>
            <a:r>
              <a:rPr lang="zh-CN" altLang="en-US" sz="2200" b="1" dirty="0" smtClean="0">
                <a:latin typeface="仿宋" panose="02010609060101010101" charset="-122"/>
                <a:ea typeface="仿宋" panose="02010609060101010101" charset="-122"/>
                <a:cs typeface="仿宋" panose="02010609060101010101" charset="-122"/>
                <a:sym typeface="+mn-ea"/>
              </a:rPr>
              <a:t>调查</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心有所信，方能远行</a:t>
            </a: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品读感悟马克思主义经典著作</a:t>
            </a:r>
            <a:endParaRPr lang="zh-CN" altLang="en-US" sz="2200" b="1" dirty="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心理健康守护</a:t>
            </a:r>
            <a:r>
              <a:rPr lang="zh-CN" altLang="en-US" sz="2200" b="1" dirty="0" smtClean="0">
                <a:latin typeface="仿宋" panose="02010609060101010101" charset="-122"/>
                <a:ea typeface="仿宋" panose="02010609060101010101" charset="-122"/>
                <a:cs typeface="仿宋" panose="02010609060101010101" charset="-122"/>
                <a:sym typeface="+mn-ea"/>
              </a:rPr>
              <a:t>者</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以道路之变迁，观家乡之</a:t>
            </a:r>
            <a:r>
              <a:rPr lang="zh-CN" altLang="en-US" sz="2200" b="1" dirty="0" smtClean="0">
                <a:latin typeface="仿宋" panose="02010609060101010101" charset="-122"/>
                <a:ea typeface="仿宋" panose="02010609060101010101" charset="-122"/>
                <a:cs typeface="仿宋" panose="02010609060101010101" charset="-122"/>
                <a:sym typeface="+mn-ea"/>
              </a:rPr>
              <a:t>发展</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创新型酯类润滑油的调查与</a:t>
            </a:r>
            <a:r>
              <a:rPr lang="zh-CN" altLang="en-US" sz="2200" b="1" dirty="0" smtClean="0">
                <a:latin typeface="仿宋" panose="02010609060101010101" charset="-122"/>
                <a:ea typeface="仿宋" panose="02010609060101010101" charset="-122"/>
                <a:cs typeface="仿宋" panose="02010609060101010101" charset="-122"/>
                <a:sym typeface="+mn-ea"/>
              </a:rPr>
              <a:t>合成</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法遇云端</a:t>
            </a:r>
            <a:r>
              <a:rPr lang="en-US" altLang="zh-CN" sz="2200" b="1" dirty="0">
                <a:latin typeface="仿宋" panose="02010609060101010101" charset="-122"/>
                <a:ea typeface="仿宋" panose="02010609060101010101" charset="-122"/>
                <a:cs typeface="仿宋" panose="02010609060101010101" charset="-122"/>
                <a:sym typeface="+mn-ea"/>
              </a:rPr>
              <a:t>——</a:t>
            </a:r>
            <a:r>
              <a:rPr lang="zh-CN" altLang="en-US" sz="2200" b="1" dirty="0">
                <a:latin typeface="仿宋" panose="02010609060101010101" charset="-122"/>
                <a:ea typeface="仿宋" panose="02010609060101010101" charset="-122"/>
                <a:cs typeface="仿宋" panose="02010609060101010101" charset="-122"/>
                <a:sym typeface="+mn-ea"/>
              </a:rPr>
              <a:t>花开疫散与青言 </a:t>
            </a:r>
            <a:endParaRPr lang="en-US" altLang="zh-CN" sz="2200" b="1" dirty="0" smtClean="0">
              <a:latin typeface="仿宋" panose="02010609060101010101" charset="-122"/>
              <a:ea typeface="仿宋" panose="02010609060101010101" charset="-122"/>
              <a:cs typeface="仿宋" panose="02010609060101010101" charset="-122"/>
            </a:endParaRPr>
          </a:p>
          <a:p>
            <a:pPr marL="0" indent="0">
              <a:buFont typeface="Wingdings" panose="05000000000000000000" pitchFamily="2" charset="2"/>
              <a:buNone/>
            </a:pPr>
            <a:r>
              <a:rPr lang="en-US" altLang="zh-CN" sz="2200" b="1" dirty="0" smtClean="0">
                <a:latin typeface="仿宋" panose="02010609060101010101" charset="-122"/>
                <a:ea typeface="仿宋" panose="02010609060101010101" charset="-122"/>
                <a:cs typeface="仿宋" panose="02010609060101010101" charset="-122"/>
                <a:sym typeface="+mn-ea"/>
              </a:rPr>
              <a:t>·</a:t>
            </a:r>
            <a:r>
              <a:rPr lang="zh-CN" altLang="en-US" sz="2200" b="1" dirty="0" smtClean="0">
                <a:latin typeface="仿宋" panose="02010609060101010101" charset="-122"/>
                <a:ea typeface="仿宋" panose="02010609060101010101" charset="-122"/>
                <a:cs typeface="仿宋" panose="02010609060101010101" charset="-122"/>
                <a:sym typeface="+mn-ea"/>
              </a:rPr>
              <a:t>回乡</a:t>
            </a:r>
            <a:r>
              <a:rPr lang="en-US" altLang="zh-CN" sz="2200" b="1" dirty="0" smtClean="0">
                <a:latin typeface="仿宋" panose="02010609060101010101" charset="-122"/>
                <a:ea typeface="仿宋" panose="02010609060101010101" charset="-122"/>
                <a:cs typeface="仿宋" panose="02010609060101010101" charset="-122"/>
                <a:sym typeface="+mn-ea"/>
              </a:rPr>
              <a:t>·</a:t>
            </a:r>
            <a:r>
              <a:rPr lang="zh-CN" altLang="en-US" sz="2200" b="1" dirty="0" smtClean="0">
                <a:latin typeface="仿宋" panose="02010609060101010101" charset="-122"/>
                <a:ea typeface="仿宋" panose="02010609060101010101" charset="-122"/>
                <a:cs typeface="仿宋" panose="02010609060101010101" charset="-122"/>
                <a:sym typeface="+mn-ea"/>
              </a:rPr>
              <a:t>寻根 </a:t>
            </a:r>
            <a:r>
              <a:rPr lang="zh-CN" altLang="en-US" sz="2400" b="1" dirty="0">
                <a:latin typeface="仿宋" panose="02010609060101010101" charset="-122"/>
                <a:ea typeface="仿宋" panose="02010609060101010101" charset="-122"/>
                <a:cs typeface="仿宋" panose="02010609060101010101" charset="-122"/>
                <a:sym typeface="+mn-ea"/>
              </a:rPr>
              <a:t>	</a:t>
            </a:r>
            <a:endParaRPr lang="zh-CN" altLang="en-US" sz="2400" b="1" dirty="0">
              <a:latin typeface="仿宋" panose="02010609060101010101" charset="-122"/>
              <a:ea typeface="仿宋" panose="02010609060101010101" charset="-122"/>
              <a:cs typeface="仿宋" panose="02010609060101010101" charset="-122"/>
            </a:endParaRPr>
          </a:p>
        </p:txBody>
      </p:sp>
      <p:sp>
        <p:nvSpPr>
          <p:cNvPr id="4" name="矩形 3"/>
          <p:cNvSpPr/>
          <p:nvPr/>
        </p:nvSpPr>
        <p:spPr>
          <a:xfrm>
            <a:off x="5409165" y="4242117"/>
            <a:ext cx="6616700" cy="1198880"/>
          </a:xfrm>
          <a:prstGeom prst="rect">
            <a:avLst/>
          </a:prstGeom>
        </p:spPr>
        <p:txBody>
          <a:bodyPr wrap="square">
            <a:spAutoFit/>
          </a:bodyPr>
          <a:lstStyle/>
          <a:p>
            <a:r>
              <a:rPr lang="zh-CN" altLang="en-US" sz="2400" b="1" dirty="0">
                <a:latin typeface="楷体" panose="02010609060101010101" charset="-122"/>
                <a:ea typeface="楷体" panose="02010609060101010101" charset="-122"/>
                <a:cs typeface="楷体" panose="02010609060101010101" charset="-122"/>
              </a:rPr>
              <a:t>切忌：</a:t>
            </a:r>
            <a:r>
              <a:rPr lang="zh-CN" altLang="en-US" sz="2400" b="1" dirty="0">
                <a:solidFill>
                  <a:schemeClr val="accent2">
                    <a:lumMod val="75000"/>
                  </a:schemeClr>
                </a:solidFill>
                <a:latin typeface="楷体" panose="02010609060101010101" charset="-122"/>
                <a:ea typeface="楷体" panose="02010609060101010101" charset="-122"/>
                <a:cs typeface="楷体" panose="02010609060101010101" charset="-122"/>
              </a:rPr>
              <a:t>口号式题目没有具体的实践方向</a:t>
            </a:r>
            <a:endParaRPr lang="en-US" altLang="zh-CN" sz="2400" b="1" dirty="0">
              <a:solidFill>
                <a:schemeClr val="accent2">
                  <a:lumMod val="75000"/>
                </a:schemeClr>
              </a:solidFill>
              <a:latin typeface="楷体" panose="02010609060101010101" charset="-122"/>
              <a:ea typeface="楷体" panose="02010609060101010101" charset="-122"/>
              <a:cs typeface="楷体" panose="02010609060101010101" charset="-122"/>
            </a:endParaRPr>
          </a:p>
          <a:p>
            <a:pPr algn="ctr"/>
            <a:r>
              <a:rPr lang="en-US" altLang="zh-CN" sz="2400" b="1" dirty="0">
                <a:solidFill>
                  <a:schemeClr val="accent2">
                    <a:lumMod val="75000"/>
                  </a:schemeClr>
                </a:solidFill>
                <a:latin typeface="楷体" panose="02010609060101010101" charset="-122"/>
                <a:ea typeface="楷体" panose="02010609060101010101" charset="-122"/>
                <a:cs typeface="楷体" panose="02010609060101010101" charset="-122"/>
              </a:rPr>
              <a:t>      </a:t>
            </a:r>
            <a:r>
              <a:rPr lang="zh-CN" altLang="en-US" sz="2400" b="1" dirty="0">
                <a:solidFill>
                  <a:schemeClr val="accent2">
                    <a:lumMod val="75000"/>
                  </a:schemeClr>
                </a:solidFill>
                <a:latin typeface="楷体" panose="02010609060101010101" charset="-122"/>
                <a:ea typeface="楷体" panose="02010609060101010101" charset="-122"/>
                <a:cs typeface="楷体" panose="02010609060101010101" charset="-122"/>
              </a:rPr>
              <a:t>视角过于宏大，以偏概全，无法</a:t>
            </a:r>
            <a:r>
              <a:rPr lang="zh-CN" altLang="en-US" sz="2400" b="1" dirty="0" smtClean="0">
                <a:solidFill>
                  <a:schemeClr val="accent2">
                    <a:lumMod val="75000"/>
                  </a:schemeClr>
                </a:solidFill>
                <a:latin typeface="楷体" panose="02010609060101010101" charset="-122"/>
                <a:ea typeface="楷体" panose="02010609060101010101" charset="-122"/>
                <a:cs typeface="楷体" panose="02010609060101010101" charset="-122"/>
              </a:rPr>
              <a:t>落地</a:t>
            </a:r>
            <a:r>
              <a:rPr lang="en-US" altLang="zh-CN" sz="2400" b="1" dirty="0" smtClean="0">
                <a:solidFill>
                  <a:schemeClr val="accent2">
                    <a:lumMod val="75000"/>
                  </a:schemeClr>
                </a:solidFill>
                <a:latin typeface="楷体" panose="02010609060101010101" charset="-122"/>
                <a:ea typeface="楷体" panose="02010609060101010101" charset="-122"/>
                <a:cs typeface="楷体" panose="02010609060101010101" charset="-122"/>
              </a:rPr>
              <a:t>         </a:t>
            </a:r>
            <a:r>
              <a:rPr lang="zh-CN" altLang="en-US" sz="2400" b="1" dirty="0" smtClean="0">
                <a:solidFill>
                  <a:schemeClr val="accent2">
                    <a:lumMod val="75000"/>
                  </a:schemeClr>
                </a:solidFill>
                <a:latin typeface="楷体" panose="02010609060101010101" charset="-122"/>
                <a:ea typeface="楷体" panose="02010609060101010101" charset="-122"/>
                <a:cs typeface="楷体" panose="02010609060101010101" charset="-122"/>
              </a:rPr>
              <a:t>为了</a:t>
            </a:r>
            <a:r>
              <a:rPr lang="zh-CN" altLang="en-US" sz="2400" b="1" dirty="0">
                <a:solidFill>
                  <a:schemeClr val="accent2">
                    <a:lumMod val="75000"/>
                  </a:schemeClr>
                </a:solidFill>
                <a:latin typeface="楷体" panose="02010609060101010101" charset="-122"/>
                <a:ea typeface="楷体" panose="02010609060101010101" charset="-122"/>
                <a:cs typeface="楷体" panose="02010609060101010101" charset="-122"/>
              </a:rPr>
              <a:t>好听，不明其意</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a:latin typeface="楷体" panose="02010609060101010101" charset="-122"/>
                <a:ea typeface="楷体" panose="02010609060101010101" charset="-122"/>
              </a:rPr>
              <a:t>实践成果要求</a:t>
            </a:r>
          </a:p>
        </p:txBody>
      </p:sp>
      <p:sp>
        <p:nvSpPr>
          <p:cNvPr id="3" name="内容占位符 2"/>
          <p:cNvSpPr>
            <a:spLocks noGrp="1"/>
          </p:cNvSpPr>
          <p:nvPr>
            <p:ph idx="1"/>
          </p:nvPr>
        </p:nvSpPr>
        <p:spPr>
          <a:xfrm>
            <a:off x="1097280" y="1864508"/>
            <a:ext cx="10479202" cy="4310380"/>
          </a:xfrm>
        </p:spPr>
        <p:txBody>
          <a:bodyPr>
            <a:noAutofit/>
          </a:bodyPr>
          <a:lstStyle/>
          <a:p>
            <a:pPr algn="just">
              <a:lnSpc>
                <a:spcPct val="100000"/>
              </a:lnSpc>
            </a:pPr>
            <a:r>
              <a:rPr lang="zh-CN" altLang="en-US" sz="2400" b="1" dirty="0">
                <a:latin typeface="仿宋" panose="02010609060101010101" charset="-122"/>
                <a:ea typeface="仿宋" panose="02010609060101010101" charset="-122"/>
                <a:cs typeface="仿宋" panose="02010609060101010101" charset="-122"/>
              </a:rPr>
              <a:t>1.调研报告或研究论文：</a:t>
            </a:r>
            <a:r>
              <a:rPr lang="zh-CN" altLang="en-US" sz="2100" b="1" dirty="0">
                <a:solidFill>
                  <a:schemeClr val="accent2">
                    <a:lumMod val="75000"/>
                  </a:schemeClr>
                </a:solidFill>
                <a:latin typeface="仿宋" panose="02010609060101010101" charset="-122"/>
                <a:ea typeface="仿宋" panose="02010609060101010101" charset="-122"/>
                <a:cs typeface="仿宋" panose="02010609060101010101" charset="-122"/>
              </a:rPr>
              <a:t>调研报告字数8000至15000字，研究论文字数8000字以下</a:t>
            </a:r>
            <a:r>
              <a:rPr lang="zh-CN" altLang="en-US" sz="2100" dirty="0">
                <a:latin typeface="仿宋" panose="02010609060101010101" charset="-122"/>
                <a:ea typeface="仿宋" panose="02010609060101010101" charset="-122"/>
                <a:cs typeface="仿宋" panose="02010609060101010101" charset="-122"/>
              </a:rPr>
              <a:t>；调研报告和研究论文观点明确，调查科学，分析全面，逻辑严密，数据可靠，具有一定的学术价值和实践意义；</a:t>
            </a:r>
            <a:r>
              <a:rPr lang="zh-CN" altLang="en-US" sz="2100" b="1" dirty="0">
                <a:solidFill>
                  <a:schemeClr val="accent2">
                    <a:lumMod val="75000"/>
                  </a:schemeClr>
                </a:solidFill>
                <a:latin typeface="仿宋" panose="02010609060101010101" charset="-122"/>
                <a:ea typeface="仿宋" panose="02010609060101010101" charset="-122"/>
                <a:cs typeface="仿宋" panose="02010609060101010101" charset="-122"/>
              </a:rPr>
              <a:t>须注明摘要、关键词、参考文献</a:t>
            </a:r>
            <a:r>
              <a:rPr lang="zh-CN" altLang="en-US" sz="2100" dirty="0">
                <a:latin typeface="仿宋" panose="02010609060101010101" charset="-122"/>
                <a:ea typeface="仿宋" panose="02010609060101010101" charset="-122"/>
                <a:cs typeface="仿宋" panose="02010609060101010101" charset="-122"/>
              </a:rPr>
              <a:t>；内容应紧密围绕选题，紧密结合经济社会发展热点难点问题，重点阐述实践项目实施情况、主要成果、特色亮点以及社会价值等，符合真实性、理论性、简洁性、前瞻性的特征要求。</a:t>
            </a:r>
          </a:p>
          <a:p>
            <a:pPr algn="just">
              <a:lnSpc>
                <a:spcPct val="100000"/>
              </a:lnSpc>
            </a:pPr>
            <a:r>
              <a:rPr lang="zh-CN" altLang="en-US" sz="2400" b="1" dirty="0">
                <a:latin typeface="仿宋" panose="02010609060101010101" charset="-122"/>
                <a:ea typeface="仿宋" panose="02010609060101010101" charset="-122"/>
                <a:cs typeface="仿宋" panose="02010609060101010101" charset="-122"/>
              </a:rPr>
              <a:t>2.精选视频：</a:t>
            </a:r>
            <a:r>
              <a:rPr lang="zh-CN" altLang="en-US" sz="2100" dirty="0">
                <a:latin typeface="仿宋" panose="02010609060101010101" charset="-122"/>
                <a:ea typeface="仿宋" panose="02010609060101010101" charset="-122"/>
                <a:cs typeface="仿宋" panose="02010609060101010101" charset="-122"/>
              </a:rPr>
              <a:t>应避免简略叙述实践过程，应着意于对选题背景、选题意义、实践精神以及实践收获的阐述，鼓励围绕感人事迹、感动人物深度挖掘，画面清晰、声音清楚，以有字幕者为佳。</a:t>
            </a:r>
          </a:p>
          <a:p>
            <a:pPr algn="just">
              <a:lnSpc>
                <a:spcPct val="100000"/>
              </a:lnSpc>
            </a:pPr>
            <a:r>
              <a:rPr lang="zh-CN" altLang="en-US" sz="2400" b="1" dirty="0">
                <a:latin typeface="仿宋" panose="02010609060101010101" charset="-122"/>
                <a:ea typeface="仿宋" panose="02010609060101010101" charset="-122"/>
                <a:cs typeface="仿宋" panose="02010609060101010101" charset="-122"/>
              </a:rPr>
              <a:t>3.精选照片：</a:t>
            </a:r>
            <a:r>
              <a:rPr lang="zh-CN" altLang="en-US" sz="2100" dirty="0">
                <a:latin typeface="仿宋" panose="02010609060101010101" charset="-122"/>
                <a:ea typeface="仿宋" panose="02010609060101010101" charset="-122"/>
                <a:cs typeface="仿宋" panose="02010609060101010101" charset="-122"/>
              </a:rPr>
              <a:t>能较好体现实践过程、实践内容、实践特点，单张图片文件不小于1MB。</a:t>
            </a:r>
          </a:p>
          <a:p>
            <a:pPr algn="just">
              <a:lnSpc>
                <a:spcPct val="100000"/>
              </a:lnSpc>
            </a:pPr>
            <a:r>
              <a:rPr lang="zh-CN" altLang="en-US" sz="2400" b="1" dirty="0">
                <a:latin typeface="仿宋" panose="02010609060101010101" charset="-122"/>
                <a:ea typeface="仿宋" panose="02010609060101010101" charset="-122"/>
                <a:cs typeface="仿宋" panose="02010609060101010101" charset="-122"/>
              </a:rPr>
              <a:t>4.媒体报道：</a:t>
            </a:r>
            <a:r>
              <a:rPr lang="zh-CN" altLang="en-US" sz="2100" dirty="0">
                <a:latin typeface="仿宋" panose="02010609060101010101" charset="-122"/>
                <a:ea typeface="仿宋" panose="02010609060101010101" charset="-122"/>
                <a:cs typeface="仿宋" panose="02010609060101010101" charset="-122"/>
              </a:rPr>
              <a:t>包括在校级、市级、省级和国家级的微信、微博、手机报、数字视频、网站、报纸、杂志等媒体宣传平台的宣传报道。</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16025" y="848995"/>
            <a:ext cx="10058400" cy="889000"/>
          </a:xfrm>
        </p:spPr>
        <p:txBody>
          <a:bodyPr/>
          <a:lstStyle/>
          <a:p>
            <a:r>
              <a:rPr lang="zh-CN" altLang="en-US" sz="4000" b="1" dirty="0" smtClean="0">
                <a:latin typeface="楷体" panose="02010609060101010101" charset="-122"/>
                <a:ea typeface="楷体" panose="02010609060101010101" charset="-122"/>
              </a:rPr>
              <a:t>选题类别</a:t>
            </a:r>
            <a:endParaRPr lang="zh-CN" altLang="en-US" sz="4000" b="1" dirty="0">
              <a:latin typeface="楷体" panose="02010609060101010101" charset="-122"/>
              <a:ea typeface="楷体" panose="02010609060101010101" charset="-122"/>
            </a:endParaRPr>
          </a:p>
        </p:txBody>
      </p:sp>
      <p:sp>
        <p:nvSpPr>
          <p:cNvPr id="3" name="内容占位符 2"/>
          <p:cNvSpPr>
            <a:spLocks noGrp="1"/>
          </p:cNvSpPr>
          <p:nvPr>
            <p:ph idx="1"/>
          </p:nvPr>
        </p:nvSpPr>
        <p:spPr>
          <a:xfrm>
            <a:off x="1216025" y="1882861"/>
            <a:ext cx="10058400" cy="4210050"/>
          </a:xfrm>
        </p:spPr>
        <p:txBody>
          <a:bodyPr>
            <a:noAutofit/>
          </a:bodyPr>
          <a:lstStyle/>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1.</a:t>
            </a:r>
            <a:r>
              <a:rPr lang="zh-CN" altLang="zh-CN" sz="2400" b="1" dirty="0">
                <a:latin typeface="仿宋" panose="02010609060101010101" charset="-122"/>
                <a:ea typeface="仿宋" panose="02010609060101010101" charset="-122"/>
                <a:cs typeface="仿宋" panose="02010609060101010101" charset="-122"/>
              </a:rPr>
              <a:t>学党史、强信念、跟党</a:t>
            </a:r>
            <a:r>
              <a:rPr lang="zh-CN" altLang="zh-CN" sz="2400" b="1" dirty="0" smtClean="0">
                <a:latin typeface="仿宋" panose="02010609060101010101" charset="-122"/>
                <a:ea typeface="仿宋" panose="02010609060101010101" charset="-122"/>
                <a:cs typeface="仿宋" panose="02010609060101010101" charset="-122"/>
              </a:rPr>
              <a:t>走</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2.</a:t>
            </a:r>
            <a:r>
              <a:rPr lang="zh-CN" altLang="zh-CN" sz="2400" b="1" dirty="0">
                <a:latin typeface="仿宋" panose="02010609060101010101" charset="-122"/>
                <a:ea typeface="仿宋" panose="02010609060101010101" charset="-122"/>
                <a:cs typeface="仿宋" panose="02010609060101010101" charset="-122"/>
              </a:rPr>
              <a:t>投身国家重大</a:t>
            </a:r>
            <a:r>
              <a:rPr lang="zh-CN" altLang="zh-CN" sz="2400" b="1" dirty="0" smtClean="0">
                <a:latin typeface="仿宋" panose="02010609060101010101" charset="-122"/>
                <a:ea typeface="仿宋" panose="02010609060101010101" charset="-122"/>
                <a:cs typeface="仿宋" panose="02010609060101010101" charset="-122"/>
              </a:rPr>
              <a:t>战略</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3.</a:t>
            </a:r>
            <a:r>
              <a:rPr lang="zh-CN" altLang="zh-CN" sz="2400" b="1" dirty="0">
                <a:latin typeface="仿宋" panose="02010609060101010101" charset="-122"/>
                <a:ea typeface="仿宋" panose="02010609060101010101" charset="-122"/>
                <a:cs typeface="仿宋" panose="02010609060101010101" charset="-122"/>
              </a:rPr>
              <a:t>重点岗位体验和跟岗</a:t>
            </a:r>
            <a:r>
              <a:rPr lang="zh-CN" altLang="zh-CN" sz="2400" b="1" dirty="0" smtClean="0">
                <a:latin typeface="仿宋" panose="02010609060101010101" charset="-122"/>
                <a:ea typeface="仿宋" panose="02010609060101010101" charset="-122"/>
                <a:cs typeface="仿宋" panose="02010609060101010101" charset="-122"/>
              </a:rPr>
              <a:t>实习</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4.</a:t>
            </a:r>
            <a:r>
              <a:rPr lang="zh-CN" altLang="zh-CN" sz="2400" b="1" dirty="0">
                <a:latin typeface="仿宋" panose="02010609060101010101" charset="-122"/>
                <a:ea typeface="仿宋" panose="02010609060101010101" charset="-122"/>
                <a:cs typeface="仿宋" panose="02010609060101010101" charset="-122"/>
              </a:rPr>
              <a:t>开展雇主专项</a:t>
            </a:r>
            <a:r>
              <a:rPr lang="zh-CN" altLang="zh-CN" sz="2400" b="1" dirty="0" smtClean="0">
                <a:latin typeface="仿宋" panose="02010609060101010101" charset="-122"/>
                <a:ea typeface="仿宋" panose="02010609060101010101" charset="-122"/>
                <a:cs typeface="仿宋" panose="02010609060101010101" charset="-122"/>
              </a:rPr>
              <a:t>调查</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5.</a:t>
            </a:r>
            <a:r>
              <a:rPr lang="zh-CN" altLang="zh-CN" sz="2400" b="1" dirty="0">
                <a:latin typeface="仿宋" panose="02010609060101010101" charset="-122"/>
                <a:ea typeface="仿宋" panose="02010609060101010101" charset="-122"/>
                <a:cs typeface="仿宋" panose="02010609060101010101" charset="-122"/>
              </a:rPr>
              <a:t>开展返家乡实践</a:t>
            </a:r>
            <a:r>
              <a:rPr lang="zh-CN" altLang="zh-CN" sz="2400" b="1" dirty="0" smtClean="0">
                <a:latin typeface="仿宋" panose="02010609060101010101" charset="-122"/>
                <a:ea typeface="仿宋" panose="02010609060101010101" charset="-122"/>
                <a:cs typeface="仿宋" panose="02010609060101010101" charset="-122"/>
              </a:rPr>
              <a:t>服务</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6.</a:t>
            </a:r>
            <a:r>
              <a:rPr lang="zh-CN" altLang="zh-CN" sz="2400" b="1" dirty="0">
                <a:latin typeface="仿宋" panose="02010609060101010101" charset="-122"/>
                <a:ea typeface="仿宋" panose="02010609060101010101" charset="-122"/>
                <a:cs typeface="仿宋" panose="02010609060101010101" charset="-122"/>
              </a:rPr>
              <a:t>心系教育帮扶</a:t>
            </a:r>
            <a:r>
              <a:rPr lang="zh-CN" altLang="zh-CN" sz="2400" b="1" dirty="0" smtClean="0">
                <a:latin typeface="仿宋" panose="02010609060101010101" charset="-122"/>
                <a:ea typeface="仿宋" panose="02010609060101010101" charset="-122"/>
                <a:cs typeface="仿宋" panose="02010609060101010101" charset="-122"/>
              </a:rPr>
              <a:t>事业</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7.</a:t>
            </a:r>
            <a:r>
              <a:rPr lang="zh-CN" altLang="zh-CN" sz="2400" b="1" dirty="0">
                <a:latin typeface="仿宋" panose="02010609060101010101" charset="-122"/>
                <a:ea typeface="仿宋" panose="02010609060101010101" charset="-122"/>
                <a:cs typeface="仿宋" panose="02010609060101010101" charset="-122"/>
              </a:rPr>
              <a:t>筑梦创新创业</a:t>
            </a:r>
            <a:r>
              <a:rPr lang="zh-CN" altLang="zh-CN" sz="2400" b="1" dirty="0" smtClean="0">
                <a:latin typeface="仿宋" panose="02010609060101010101" charset="-122"/>
                <a:ea typeface="仿宋" panose="02010609060101010101" charset="-122"/>
                <a:cs typeface="仿宋" panose="02010609060101010101" charset="-122"/>
              </a:rPr>
              <a:t>实践</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8.</a:t>
            </a:r>
            <a:r>
              <a:rPr lang="zh-CN" altLang="zh-CN" sz="2400" b="1" dirty="0">
                <a:latin typeface="仿宋" panose="02010609060101010101" charset="-122"/>
                <a:ea typeface="仿宋" panose="02010609060101010101" charset="-122"/>
                <a:cs typeface="仿宋" panose="02010609060101010101" charset="-122"/>
              </a:rPr>
              <a:t>开展文化艺术实践</a:t>
            </a:r>
            <a:endParaRPr lang="zh-CN" altLang="en-US" sz="2400" b="1" dirty="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84225" y="1005840"/>
            <a:ext cx="10058400" cy="744220"/>
          </a:xfrm>
        </p:spPr>
        <p:txBody>
          <a:bodyPr>
            <a:normAutofit/>
          </a:bodyPr>
          <a:lstStyle/>
          <a:p>
            <a:r>
              <a:rPr lang="en-US" altLang="zh-CN" sz="4000" b="1" dirty="0">
                <a:latin typeface="楷体" panose="02010609060101010101" charset="-122"/>
                <a:ea typeface="楷体" panose="02010609060101010101" charset="-122"/>
                <a:cs typeface="楷体" panose="02010609060101010101" charset="-122"/>
              </a:rPr>
              <a:t>“</a:t>
            </a:r>
            <a:r>
              <a:rPr lang="zh-CN" altLang="zh-CN" sz="4000" b="1" dirty="0">
                <a:latin typeface="楷体" panose="02010609060101010101" charset="-122"/>
                <a:ea typeface="楷体" panose="02010609060101010101" charset="-122"/>
                <a:cs typeface="楷体" panose="02010609060101010101" charset="-122"/>
              </a:rPr>
              <a:t>学党史、强信念、跟党走</a:t>
            </a:r>
            <a:r>
              <a:rPr lang="en-US" altLang="zh-CN" sz="4000" b="1" dirty="0">
                <a:latin typeface="楷体" panose="02010609060101010101" charset="-122"/>
                <a:ea typeface="楷体" panose="02010609060101010101" charset="-122"/>
                <a:cs typeface="楷体" panose="02010609060101010101" charset="-122"/>
              </a:rPr>
              <a:t>” </a:t>
            </a:r>
            <a:r>
              <a:rPr lang="zh-CN" altLang="zh-CN" sz="4000" b="1" dirty="0">
                <a:latin typeface="楷体" panose="02010609060101010101" charset="-122"/>
                <a:ea typeface="楷体" panose="02010609060101010101" charset="-122"/>
                <a:cs typeface="楷体" panose="02010609060101010101" charset="-122"/>
              </a:rPr>
              <a:t>类选题</a:t>
            </a:r>
            <a:r>
              <a:rPr lang="zh-CN" altLang="zh-CN" sz="4000" b="1" dirty="0" smtClean="0">
                <a:latin typeface="楷体" panose="02010609060101010101" charset="-122"/>
                <a:ea typeface="楷体" panose="02010609060101010101" charset="-122"/>
                <a:cs typeface="楷体" panose="02010609060101010101" charset="-122"/>
              </a:rPr>
              <a:t>指导</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167130" y="2284095"/>
            <a:ext cx="10058400" cy="3666490"/>
          </a:xfrm>
        </p:spPr>
        <p:txBody>
          <a:bodyPr/>
          <a:lstStyle/>
          <a:p>
            <a:pPr algn="l"/>
            <a:r>
              <a:rPr lang="en-US" altLang="zh-CN" sz="2400" b="1" dirty="0">
                <a:latin typeface="仿宋" panose="02010609060101010101" charset="-122"/>
                <a:ea typeface="仿宋" panose="02010609060101010101" charset="-122"/>
                <a:cs typeface="仿宋" panose="02010609060101010101" charset="-122"/>
              </a:rPr>
              <a:t>1.</a:t>
            </a:r>
            <a:r>
              <a:rPr lang="zh-CN" altLang="zh-CN" sz="2400" b="1" dirty="0">
                <a:latin typeface="仿宋" panose="02010609060101010101" charset="-122"/>
                <a:ea typeface="仿宋" panose="02010609060101010101" charset="-122"/>
                <a:cs typeface="仿宋" panose="02010609060101010101" charset="-122"/>
              </a:rPr>
              <a:t>追寻革命先烈英雄事迹，学习革命先烈红色</a:t>
            </a:r>
            <a:r>
              <a:rPr lang="zh-CN" altLang="zh-CN" sz="2400" b="1" dirty="0" smtClean="0">
                <a:latin typeface="仿宋" panose="02010609060101010101" charset="-122"/>
                <a:ea typeface="仿宋" panose="02010609060101010101" charset="-122"/>
                <a:cs typeface="仿宋" panose="02010609060101010101" charset="-122"/>
              </a:rPr>
              <a:t>精神</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a:latin typeface="仿宋" panose="02010609060101010101" charset="-122"/>
                <a:ea typeface="仿宋" panose="02010609060101010101" charset="-122"/>
                <a:cs typeface="仿宋" panose="02010609060101010101" charset="-122"/>
              </a:rPr>
              <a:t>2.</a:t>
            </a:r>
            <a:r>
              <a:rPr lang="zh-CN" altLang="zh-CN" sz="2400" b="1" dirty="0">
                <a:latin typeface="仿宋" panose="02010609060101010101" charset="-122"/>
                <a:ea typeface="仿宋" panose="02010609060101010101" charset="-122"/>
                <a:cs typeface="仿宋" panose="02010609060101010101" charset="-122"/>
              </a:rPr>
              <a:t>深入红色景区，宣传红色</a:t>
            </a:r>
            <a:r>
              <a:rPr lang="zh-CN" altLang="zh-CN" sz="2400" b="1" dirty="0" smtClean="0">
                <a:latin typeface="仿宋" panose="02010609060101010101" charset="-122"/>
                <a:ea typeface="仿宋" panose="02010609060101010101" charset="-122"/>
                <a:cs typeface="仿宋" panose="02010609060101010101" charset="-122"/>
              </a:rPr>
              <a:t>精神</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a:latin typeface="仿宋" panose="02010609060101010101" charset="-122"/>
                <a:ea typeface="仿宋" panose="02010609060101010101" charset="-122"/>
                <a:cs typeface="仿宋" panose="02010609060101010101" charset="-122"/>
              </a:rPr>
              <a:t>3.</a:t>
            </a:r>
            <a:r>
              <a:rPr lang="zh-CN" altLang="zh-CN" sz="2400" b="1" dirty="0">
                <a:latin typeface="仿宋" panose="02010609060101010101" charset="-122"/>
                <a:ea typeface="仿宋" panose="02010609060101010101" charset="-122"/>
                <a:cs typeface="仿宋" panose="02010609060101010101" charset="-122"/>
              </a:rPr>
              <a:t>学党史校史，献东南</a:t>
            </a:r>
            <a:r>
              <a:rPr lang="zh-CN" altLang="zh-CN" sz="2400" b="1" dirty="0" smtClean="0">
                <a:latin typeface="仿宋" panose="02010609060101010101" charset="-122"/>
                <a:ea typeface="仿宋" panose="02010609060101010101" charset="-122"/>
                <a:cs typeface="仿宋" panose="02010609060101010101" charset="-122"/>
              </a:rPr>
              <a:t>力量</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a:latin typeface="仿宋" panose="02010609060101010101" charset="-122"/>
                <a:ea typeface="仿宋" panose="02010609060101010101" charset="-122"/>
                <a:cs typeface="仿宋" panose="02010609060101010101" charset="-122"/>
              </a:rPr>
              <a:t>4.</a:t>
            </a:r>
            <a:r>
              <a:rPr lang="zh-CN" altLang="zh-CN" sz="2400" b="1" dirty="0">
                <a:latin typeface="仿宋" panose="02010609060101010101" charset="-122"/>
                <a:ea typeface="仿宋" panose="02010609060101010101" charset="-122"/>
                <a:cs typeface="仿宋" panose="02010609060101010101" charset="-122"/>
              </a:rPr>
              <a:t>学好身边典型，凝聚奋进</a:t>
            </a:r>
            <a:r>
              <a:rPr lang="zh-CN" altLang="zh-CN" sz="2400" b="1" dirty="0" smtClean="0">
                <a:latin typeface="仿宋" panose="02010609060101010101" charset="-122"/>
                <a:ea typeface="仿宋" panose="02010609060101010101" charset="-122"/>
                <a:cs typeface="仿宋" panose="02010609060101010101" charset="-122"/>
              </a:rPr>
              <a:t>力量</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a:latin typeface="仿宋" panose="02010609060101010101" charset="-122"/>
                <a:ea typeface="仿宋" panose="02010609060101010101" charset="-122"/>
                <a:cs typeface="仿宋" panose="02010609060101010101" charset="-122"/>
              </a:rPr>
              <a:t>5.</a:t>
            </a:r>
            <a:r>
              <a:rPr lang="zh-CN" altLang="zh-CN" sz="2400" b="1" dirty="0">
                <a:latin typeface="仿宋" panose="02010609060101010101" charset="-122"/>
                <a:ea typeface="仿宋" panose="02010609060101010101" charset="-122"/>
                <a:cs typeface="仿宋" panose="02010609060101010101" charset="-122"/>
              </a:rPr>
              <a:t>学党史办实事，助力革命老区</a:t>
            </a:r>
            <a:r>
              <a:rPr lang="zh-CN" altLang="zh-CN" sz="2400" b="1" dirty="0" smtClean="0">
                <a:latin typeface="仿宋" panose="02010609060101010101" charset="-122"/>
                <a:ea typeface="仿宋" panose="02010609060101010101" charset="-122"/>
                <a:cs typeface="仿宋" panose="02010609060101010101" charset="-122"/>
              </a:rPr>
              <a:t>振兴</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smtClean="0">
                <a:latin typeface="仿宋" panose="02010609060101010101" charset="-122"/>
                <a:ea typeface="仿宋" panose="02010609060101010101" charset="-122"/>
                <a:cs typeface="仿宋" panose="02010609060101010101" charset="-122"/>
              </a:rPr>
              <a:t>6.</a:t>
            </a:r>
            <a:r>
              <a:rPr lang="zh-CN" altLang="zh-CN" sz="2400" b="1" dirty="0">
                <a:latin typeface="仿宋" panose="02010609060101010101" charset="-122"/>
                <a:ea typeface="仿宋" panose="02010609060101010101" charset="-122"/>
                <a:cs typeface="仿宋" panose="02010609060101010101" charset="-122"/>
              </a:rPr>
              <a:t>解难题惠青年，送温暖传党</a:t>
            </a:r>
            <a:r>
              <a:rPr lang="zh-CN" altLang="zh-CN" sz="2400" b="1" dirty="0" smtClean="0">
                <a:latin typeface="仿宋" panose="02010609060101010101" charset="-122"/>
                <a:ea typeface="仿宋" panose="02010609060101010101" charset="-122"/>
                <a:cs typeface="仿宋" panose="02010609060101010101" charset="-122"/>
              </a:rPr>
              <a:t>恩</a:t>
            </a:r>
            <a:endParaRPr lang="en-US" altLang="zh-CN" sz="2400" b="1" dirty="0" smtClean="0">
              <a:latin typeface="仿宋" panose="02010609060101010101" charset="-122"/>
              <a:ea typeface="仿宋" panose="02010609060101010101" charset="-122"/>
              <a:cs typeface="仿宋" panose="02010609060101010101" charset="-122"/>
            </a:endParaRPr>
          </a:p>
          <a:p>
            <a:pPr algn="l"/>
            <a:r>
              <a:rPr lang="en-US" altLang="zh-CN" sz="2400" b="1" dirty="0">
                <a:latin typeface="仿宋" panose="02010609060101010101" charset="-122"/>
                <a:ea typeface="仿宋" panose="02010609060101010101" charset="-122"/>
                <a:cs typeface="仿宋" panose="02010609060101010101" charset="-122"/>
              </a:rPr>
              <a:t>7.</a:t>
            </a:r>
            <a:r>
              <a:rPr lang="zh-CN" altLang="zh-CN" sz="2400" b="1" dirty="0">
                <a:latin typeface="仿宋" panose="02010609060101010101" charset="-122"/>
                <a:ea typeface="仿宋" panose="02010609060101010101" charset="-122"/>
                <a:cs typeface="仿宋" panose="02010609060101010101" charset="-122"/>
              </a:rPr>
              <a:t>播种红色心苗，传承红色基因</a:t>
            </a:r>
            <a:endParaRPr lang="zh-CN" altLang="en-US" sz="2400" dirty="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9630" y="1030605"/>
            <a:ext cx="10058400" cy="700405"/>
          </a:xfrm>
        </p:spPr>
        <p:txBody>
          <a:bodyPr/>
          <a:lstStyle/>
          <a:p>
            <a:r>
              <a:rPr lang="zh-CN" altLang="zh-CN" sz="4000" b="1" dirty="0">
                <a:latin typeface="楷体" panose="02010609060101010101" charset="-122"/>
                <a:ea typeface="楷体" panose="02010609060101010101" charset="-122"/>
                <a:cs typeface="楷体" panose="02010609060101010101" charset="-122"/>
              </a:rPr>
              <a:t>“投身国家重大战略”类选题</a:t>
            </a:r>
            <a:r>
              <a:rPr lang="zh-CN" altLang="zh-CN" sz="4000" b="1" dirty="0" smtClean="0">
                <a:latin typeface="楷体" panose="02010609060101010101" charset="-122"/>
                <a:ea typeface="楷体" panose="02010609060101010101" charset="-122"/>
                <a:cs typeface="楷体" panose="02010609060101010101" charset="-122"/>
              </a:rPr>
              <a:t>指导</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189990" y="2021205"/>
            <a:ext cx="8583295" cy="4786630"/>
          </a:xfrm>
        </p:spPr>
        <p:txBody>
          <a:bodyPr>
            <a:normAutofit/>
          </a:bodyPr>
          <a:lstStyle/>
          <a:p>
            <a:r>
              <a:rPr lang="en-US" altLang="zh-CN" sz="2400" b="1" dirty="0">
                <a:latin typeface="仿宋" panose="02010609060101010101" charset="-122"/>
                <a:ea typeface="仿宋" panose="02010609060101010101" charset="-122"/>
                <a:cs typeface="仿宋" panose="02010609060101010101" charset="-122"/>
              </a:rPr>
              <a:t>1.</a:t>
            </a:r>
            <a:r>
              <a:rPr lang="zh-CN" altLang="zh-CN" sz="2400" b="1" dirty="0">
                <a:latin typeface="仿宋" panose="02010609060101010101" charset="-122"/>
                <a:ea typeface="仿宋" panose="02010609060101010101" charset="-122"/>
                <a:cs typeface="仿宋" panose="02010609060101010101" charset="-122"/>
              </a:rPr>
              <a:t>坚持创新驱动发展，全面塑造发展新优势</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a:latin typeface="仿宋" panose="02010609060101010101" charset="-122"/>
                <a:ea typeface="仿宋" panose="02010609060101010101" charset="-122"/>
                <a:cs typeface="仿宋" panose="02010609060101010101" charset="-122"/>
              </a:rPr>
              <a:t>2.</a:t>
            </a:r>
            <a:r>
              <a:rPr lang="zh-CN" altLang="zh-CN" sz="2400" b="1" dirty="0">
                <a:latin typeface="仿宋" panose="02010609060101010101" charset="-122"/>
                <a:ea typeface="仿宋" panose="02010609060101010101" charset="-122"/>
                <a:cs typeface="仿宋" panose="02010609060101010101" charset="-122"/>
              </a:rPr>
              <a:t>加快发展现代产业体系，巩固壮大实体经济根基</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a:latin typeface="仿宋" panose="02010609060101010101" charset="-122"/>
                <a:ea typeface="仿宋" panose="02010609060101010101" charset="-122"/>
                <a:cs typeface="仿宋" panose="02010609060101010101" charset="-122"/>
              </a:rPr>
              <a:t>3.</a:t>
            </a:r>
            <a:r>
              <a:rPr lang="zh-CN" altLang="zh-CN" sz="2400" b="1" dirty="0">
                <a:latin typeface="仿宋" panose="02010609060101010101" charset="-122"/>
                <a:ea typeface="仿宋" panose="02010609060101010101" charset="-122"/>
                <a:cs typeface="仿宋" panose="02010609060101010101" charset="-122"/>
              </a:rPr>
              <a:t>形成强大国内市场，构建新发展格局</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a:latin typeface="仿宋" panose="02010609060101010101" charset="-122"/>
                <a:ea typeface="仿宋" panose="02010609060101010101" charset="-122"/>
                <a:cs typeface="仿宋" panose="02010609060101010101" charset="-122"/>
              </a:rPr>
              <a:t>4.</a:t>
            </a:r>
            <a:r>
              <a:rPr lang="zh-CN" altLang="zh-CN" sz="2400" b="1" dirty="0">
                <a:latin typeface="仿宋" panose="02010609060101010101" charset="-122"/>
                <a:ea typeface="仿宋" panose="02010609060101010101" charset="-122"/>
                <a:cs typeface="仿宋" panose="02010609060101010101" charset="-122"/>
              </a:rPr>
              <a:t>加快数字化发展，建设数字中国</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a:latin typeface="仿宋" panose="02010609060101010101" charset="-122"/>
                <a:ea typeface="仿宋" panose="02010609060101010101" charset="-122"/>
                <a:cs typeface="仿宋" panose="02010609060101010101" charset="-122"/>
              </a:rPr>
              <a:t>5.</a:t>
            </a:r>
            <a:r>
              <a:rPr lang="zh-CN" altLang="zh-CN" sz="2400" b="1" dirty="0">
                <a:latin typeface="仿宋" panose="02010609060101010101" charset="-122"/>
                <a:ea typeface="仿宋" panose="02010609060101010101" charset="-122"/>
                <a:cs typeface="仿宋" panose="02010609060101010101" charset="-122"/>
              </a:rPr>
              <a:t>全面深化改革，构建高水平社会主义市场经济体制</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a:latin typeface="仿宋" panose="02010609060101010101" charset="-122"/>
                <a:ea typeface="仿宋" panose="02010609060101010101" charset="-122"/>
                <a:cs typeface="仿宋" panose="02010609060101010101" charset="-122"/>
              </a:rPr>
              <a:t>6.</a:t>
            </a:r>
            <a:r>
              <a:rPr lang="zh-CN" altLang="zh-CN" sz="2400" b="1" dirty="0">
                <a:latin typeface="仿宋" panose="02010609060101010101" charset="-122"/>
                <a:ea typeface="仿宋" panose="02010609060101010101" charset="-122"/>
                <a:cs typeface="仿宋" panose="02010609060101010101" charset="-122"/>
              </a:rPr>
              <a:t>坚持农业农村优先发展，全面推进乡村振兴</a:t>
            </a:r>
            <a:r>
              <a:rPr lang="zh-CN" altLang="zh-CN" sz="2400" b="1" dirty="0" smtClean="0">
                <a:latin typeface="仿宋" panose="02010609060101010101" charset="-122"/>
                <a:ea typeface="仿宋" panose="02010609060101010101" charset="-122"/>
                <a:cs typeface="仿宋" panose="02010609060101010101" charset="-122"/>
              </a:rPr>
              <a:t>。</a:t>
            </a:r>
            <a:endParaRPr lang="en-US" altLang="zh-CN" sz="2400" b="1" dirty="0" smtClean="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9630" y="1030605"/>
            <a:ext cx="10058400" cy="700405"/>
          </a:xfrm>
        </p:spPr>
        <p:txBody>
          <a:bodyPr/>
          <a:lstStyle/>
          <a:p>
            <a:r>
              <a:rPr lang="zh-CN" altLang="zh-CN" sz="4000" b="1" dirty="0">
                <a:latin typeface="楷体" panose="02010609060101010101" charset="-122"/>
                <a:ea typeface="楷体" panose="02010609060101010101" charset="-122"/>
                <a:cs typeface="楷体" panose="02010609060101010101" charset="-122"/>
              </a:rPr>
              <a:t>“投身国家重大战略”类选题</a:t>
            </a:r>
            <a:r>
              <a:rPr lang="zh-CN" altLang="zh-CN" sz="4000" b="1" dirty="0" smtClean="0">
                <a:latin typeface="楷体" panose="02010609060101010101" charset="-122"/>
                <a:ea typeface="楷体" panose="02010609060101010101" charset="-122"/>
                <a:cs typeface="楷体" panose="02010609060101010101" charset="-122"/>
              </a:rPr>
              <a:t>指导</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183005" y="2070735"/>
            <a:ext cx="9391650" cy="4786630"/>
          </a:xfrm>
        </p:spPr>
        <p:txBody>
          <a:bodyPr>
            <a:normAutofit/>
          </a:bodyPr>
          <a:lstStyle/>
          <a:p>
            <a:r>
              <a:rPr lang="en-US" altLang="zh-CN" sz="2400" b="1" dirty="0" smtClean="0">
                <a:latin typeface="仿宋" panose="02010609060101010101" charset="-122"/>
                <a:ea typeface="仿宋" panose="02010609060101010101" charset="-122"/>
                <a:cs typeface="仿宋" panose="02010609060101010101" charset="-122"/>
                <a:sym typeface="+mn-ea"/>
              </a:rPr>
              <a:t>7.</a:t>
            </a:r>
            <a:r>
              <a:rPr lang="zh-CN" altLang="zh-CN" sz="2400" b="1" dirty="0" smtClean="0">
                <a:latin typeface="仿宋" panose="02010609060101010101" charset="-122"/>
                <a:ea typeface="仿宋" panose="02010609060101010101" charset="-122"/>
                <a:cs typeface="仿宋" panose="02010609060101010101" charset="-122"/>
                <a:sym typeface="+mn-ea"/>
              </a:rPr>
              <a:t>完善新型城镇化战略，提升城镇化发展质量。</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8.</a:t>
            </a:r>
            <a:r>
              <a:rPr lang="zh-CN" altLang="zh-CN" sz="2400" b="1" dirty="0" smtClean="0">
                <a:latin typeface="仿宋" panose="02010609060101010101" charset="-122"/>
                <a:ea typeface="仿宋" panose="02010609060101010101" charset="-122"/>
                <a:cs typeface="仿宋" panose="02010609060101010101" charset="-122"/>
                <a:sym typeface="+mn-ea"/>
              </a:rPr>
              <a:t>优化区域经济布局，促进区域协调发展。</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9.</a:t>
            </a:r>
            <a:r>
              <a:rPr lang="zh-CN" altLang="zh-CN" sz="2400" b="1" dirty="0" smtClean="0">
                <a:latin typeface="仿宋" panose="02010609060101010101" charset="-122"/>
                <a:ea typeface="仿宋" panose="02010609060101010101" charset="-122"/>
                <a:cs typeface="仿宋" panose="02010609060101010101" charset="-122"/>
                <a:sym typeface="+mn-ea"/>
              </a:rPr>
              <a:t>发展社会主义先进文化，提高国家文化软实力。</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10.</a:t>
            </a:r>
            <a:r>
              <a:rPr lang="zh-CN" altLang="zh-CN" sz="2400" b="1" dirty="0" smtClean="0">
                <a:latin typeface="仿宋" panose="02010609060101010101" charset="-122"/>
                <a:ea typeface="仿宋" panose="02010609060101010101" charset="-122"/>
                <a:cs typeface="仿宋" panose="02010609060101010101" charset="-122"/>
                <a:sym typeface="+mn-ea"/>
              </a:rPr>
              <a:t>推动绿色发展，促进人与自然和谐共生。</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11.</a:t>
            </a:r>
            <a:r>
              <a:rPr lang="zh-CN" altLang="zh-CN" sz="2400" b="1" dirty="0" smtClean="0">
                <a:latin typeface="仿宋" panose="02010609060101010101" charset="-122"/>
                <a:ea typeface="仿宋" panose="02010609060101010101" charset="-122"/>
                <a:cs typeface="仿宋" panose="02010609060101010101" charset="-122"/>
                <a:sym typeface="+mn-ea"/>
              </a:rPr>
              <a:t>提高国民素质，促进人的全面发展。</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12.</a:t>
            </a:r>
            <a:r>
              <a:rPr lang="zh-CN" altLang="zh-CN" sz="2400" b="1" dirty="0" smtClean="0">
                <a:latin typeface="仿宋" panose="02010609060101010101" charset="-122"/>
                <a:ea typeface="仿宋" panose="02010609060101010101" charset="-122"/>
                <a:cs typeface="仿宋" panose="02010609060101010101" charset="-122"/>
                <a:sym typeface="+mn-ea"/>
              </a:rPr>
              <a:t>增进民生福祉，提升共建共治共享水平。</a:t>
            </a:r>
            <a:endParaRPr lang="en-US" altLang="zh-CN" sz="2400" b="1" dirty="0" smtClean="0">
              <a:latin typeface="仿宋" panose="02010609060101010101" charset="-122"/>
              <a:ea typeface="仿宋" panose="02010609060101010101" charset="-122"/>
              <a:cs typeface="仿宋" panose="02010609060101010101" charset="-122"/>
            </a:endParaRPr>
          </a:p>
          <a:p>
            <a:r>
              <a:rPr lang="en-US" altLang="zh-CN" sz="2400" b="1" dirty="0" smtClean="0">
                <a:latin typeface="仿宋" panose="02010609060101010101" charset="-122"/>
                <a:ea typeface="仿宋" panose="02010609060101010101" charset="-122"/>
                <a:cs typeface="仿宋" panose="02010609060101010101" charset="-122"/>
                <a:sym typeface="+mn-ea"/>
              </a:rPr>
              <a:t>13.</a:t>
            </a:r>
            <a:r>
              <a:rPr lang="zh-CN" altLang="zh-CN" sz="2400" b="1" dirty="0" smtClean="0">
                <a:latin typeface="仿宋" panose="02010609060101010101" charset="-122"/>
                <a:ea typeface="仿宋" panose="02010609060101010101" charset="-122"/>
                <a:cs typeface="仿宋" panose="02010609060101010101" charset="-122"/>
                <a:sym typeface="+mn-ea"/>
              </a:rPr>
              <a:t>加强社会主义法治建设，健全党和国家监督制度。</a:t>
            </a:r>
            <a:endParaRPr lang="en-US" altLang="zh-CN" sz="2400" b="1" dirty="0" smtClean="0">
              <a:latin typeface="仿宋" panose="02010609060101010101" charset="-122"/>
              <a:ea typeface="仿宋" panose="02010609060101010101" charset="-122"/>
              <a:cs typeface="仿宋" panose="02010609060101010101" charset="-122"/>
            </a:endParaRPr>
          </a:p>
        </p:txBody>
      </p:sp>
      <p:sp>
        <p:nvSpPr>
          <p:cNvPr id="4" name="内容占位符 2"/>
          <p:cNvSpPr txBox="1"/>
          <p:nvPr/>
        </p:nvSpPr>
        <p:spPr>
          <a:xfrm>
            <a:off x="6110605" y="1845945"/>
            <a:ext cx="5875655" cy="478663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endParaRPr lang="zh-CN" altLang="en-US" sz="2400" dirty="0">
              <a:latin typeface="仿宋" panose="02010609060101010101" charset="-122"/>
              <a:ea typeface="仿宋" panose="02010609060101010101" charset="-122"/>
              <a:cs typeface="仿宋"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9630" y="1030605"/>
            <a:ext cx="10058400" cy="700405"/>
          </a:xfrm>
        </p:spPr>
        <p:txBody>
          <a:bodyPr/>
          <a:lstStyle/>
          <a:p>
            <a:r>
              <a:rPr lang="zh-CN" altLang="zh-CN" sz="4000" b="1" dirty="0">
                <a:latin typeface="楷体" panose="02010609060101010101" charset="-122"/>
                <a:ea typeface="楷体" panose="02010609060101010101" charset="-122"/>
                <a:cs typeface="楷体" panose="02010609060101010101" charset="-122"/>
              </a:rPr>
              <a:t>“</a:t>
            </a:r>
            <a:r>
              <a:rPr lang="zh-CN" altLang="zh-CN" sz="4000" b="1" dirty="0">
                <a:latin typeface="楷体" panose="02010609060101010101" charset="-122"/>
                <a:ea typeface="楷体" panose="02010609060101010101" charset="-122"/>
                <a:cs typeface="楷体" panose="02010609060101010101" charset="-122"/>
                <a:sym typeface="+mn-ea"/>
              </a:rPr>
              <a:t>重点岗位体验和跟岗</a:t>
            </a:r>
            <a:r>
              <a:rPr lang="zh-CN" altLang="zh-CN" sz="4000" b="1" dirty="0" smtClean="0">
                <a:latin typeface="楷体" panose="02010609060101010101" charset="-122"/>
                <a:ea typeface="楷体" panose="02010609060101010101" charset="-122"/>
                <a:cs typeface="楷体" panose="02010609060101010101" charset="-122"/>
                <a:sym typeface="+mn-ea"/>
              </a:rPr>
              <a:t>实习</a:t>
            </a:r>
            <a:r>
              <a:rPr lang="zh-CN" altLang="zh-CN" sz="4000" b="1" dirty="0">
                <a:latin typeface="楷体" panose="02010609060101010101" charset="-122"/>
                <a:ea typeface="楷体" panose="02010609060101010101" charset="-122"/>
                <a:cs typeface="楷体" panose="02010609060101010101" charset="-122"/>
              </a:rPr>
              <a:t>”类选题</a:t>
            </a:r>
            <a:r>
              <a:rPr lang="zh-CN" altLang="zh-CN" sz="4000" b="1" dirty="0" smtClean="0">
                <a:latin typeface="楷体" panose="02010609060101010101" charset="-122"/>
                <a:ea typeface="楷体" panose="02010609060101010101" charset="-122"/>
                <a:cs typeface="楷体" panose="02010609060101010101" charset="-122"/>
              </a:rPr>
              <a:t>指导</a:t>
            </a:r>
            <a:endParaRPr lang="zh-CN" altLang="en-US" sz="4000" b="1" dirty="0">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183005" y="2070735"/>
            <a:ext cx="9725660" cy="3985260"/>
          </a:xfrm>
        </p:spPr>
        <p:txBody>
          <a:bodyPr>
            <a:normAutofit/>
          </a:bodyPr>
          <a:lstStyle/>
          <a:p>
            <a:pPr fontAlgn="auto">
              <a:lnSpc>
                <a:spcPct val="100000"/>
              </a:lnSpc>
            </a:pPr>
            <a:r>
              <a:rPr lang="en-US" altLang="zh-CN" sz="2400" b="1" dirty="0" smtClean="0">
                <a:latin typeface="仿宋" panose="02010609060101010101" charset="-122"/>
                <a:ea typeface="仿宋" panose="02010609060101010101" charset="-122"/>
                <a:cs typeface="仿宋" panose="02010609060101010101" charset="-122"/>
              </a:rPr>
              <a:t>1</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smtClean="0">
                <a:latin typeface="仿宋" panose="02010609060101010101" charset="-122"/>
                <a:ea typeface="仿宋" panose="02010609060101010101" charset="-122"/>
                <a:cs typeface="仿宋" panose="02010609060101010101" charset="-122"/>
              </a:rPr>
              <a:t>利用专业知识，亲身体验并服务基层一线</a:t>
            </a:r>
            <a:r>
              <a:rPr lang="en-US" altLang="zh-CN" sz="2400" b="1" dirty="0" smtClean="0">
                <a:latin typeface="仿宋" panose="02010609060101010101" charset="-122"/>
                <a:ea typeface="仿宋" panose="02010609060101010101" charset="-122"/>
                <a:cs typeface="仿宋" panose="02010609060101010101" charset="-122"/>
                <a:sym typeface="+mn-ea"/>
              </a:rPr>
              <a:t>。</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smtClean="0">
                <a:latin typeface="仿宋" panose="02010609060101010101" charset="-122"/>
                <a:ea typeface="仿宋" panose="02010609060101010101" charset="-122"/>
                <a:cs typeface="仿宋" panose="02010609060101010101" charset="-122"/>
              </a:rPr>
              <a:t>2</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smtClean="0">
                <a:latin typeface="仿宋" panose="02010609060101010101" charset="-122"/>
                <a:ea typeface="仿宋" panose="02010609060101010101" charset="-122"/>
                <a:cs typeface="仿宋" panose="02010609060101010101" charset="-122"/>
              </a:rPr>
              <a:t>挖掘深层次的社会规律，开展服务于当地社会经济文化的实践活动。</a:t>
            </a: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sym typeface="+mn-ea"/>
              </a:rPr>
              <a:t>3.</a:t>
            </a:r>
            <a:r>
              <a:rPr lang="en-US" altLang="zh-CN" sz="2400" b="1" dirty="0" smtClean="0">
                <a:latin typeface="仿宋" panose="02010609060101010101" charset="-122"/>
                <a:ea typeface="仿宋" panose="02010609060101010101" charset="-122"/>
                <a:cs typeface="仿宋" panose="02010609060101010101" charset="-122"/>
              </a:rPr>
              <a:t>结合企业特点与行业特色，共同打造实践基地、规划实践线路、设计实践清单</a:t>
            </a:r>
            <a:r>
              <a:rPr lang="en-US" altLang="zh-CN" sz="2400" b="1" dirty="0" smtClean="0">
                <a:latin typeface="仿宋" panose="02010609060101010101" charset="-122"/>
                <a:ea typeface="仿宋" panose="02010609060101010101" charset="-122"/>
                <a:cs typeface="仿宋" panose="02010609060101010101" charset="-122"/>
                <a:sym typeface="+mn-ea"/>
              </a:rPr>
              <a:t>。</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smtClean="0">
                <a:latin typeface="仿宋" panose="02010609060101010101" charset="-122"/>
                <a:ea typeface="仿宋" panose="02010609060101010101" charset="-122"/>
                <a:cs typeface="仿宋" panose="02010609060101010101" charset="-122"/>
              </a:rPr>
              <a:t>4</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smtClean="0">
                <a:latin typeface="仿宋" panose="02010609060101010101" charset="-122"/>
                <a:ea typeface="仿宋" panose="02010609060101010101" charset="-122"/>
                <a:cs typeface="仿宋" panose="02010609060101010101" charset="-122"/>
              </a:rPr>
              <a:t>深入企业科研攻关一线、生产一线，感受新型举国体制的央企力量</a:t>
            </a:r>
            <a:r>
              <a:rPr lang="en-US" altLang="zh-CN" sz="2400" b="1" dirty="0" smtClean="0">
                <a:latin typeface="仿宋" panose="02010609060101010101" charset="-122"/>
                <a:ea typeface="仿宋" panose="02010609060101010101" charset="-122"/>
                <a:cs typeface="仿宋" panose="02010609060101010101" charset="-122"/>
                <a:sym typeface="+mn-ea"/>
              </a:rPr>
              <a:t>。</a:t>
            </a:r>
            <a:endParaRPr lang="en-US" altLang="zh-CN" sz="2400" b="1" dirty="0" smtClean="0">
              <a:latin typeface="仿宋" panose="02010609060101010101" charset="-122"/>
              <a:ea typeface="仿宋" panose="02010609060101010101" charset="-122"/>
              <a:cs typeface="仿宋" panose="02010609060101010101" charset="-122"/>
            </a:endParaRPr>
          </a:p>
          <a:p>
            <a:pPr fontAlgn="auto">
              <a:lnSpc>
                <a:spcPct val="100000"/>
              </a:lnSpc>
            </a:pPr>
            <a:r>
              <a:rPr lang="en-US" altLang="zh-CN" sz="2400" b="1" dirty="0" smtClean="0">
                <a:latin typeface="仿宋" panose="02010609060101010101" charset="-122"/>
                <a:ea typeface="仿宋" panose="02010609060101010101" charset="-122"/>
                <a:cs typeface="仿宋" panose="02010609060101010101" charset="-122"/>
              </a:rPr>
              <a:t>5</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smtClean="0">
                <a:latin typeface="仿宋" panose="02010609060101010101" charset="-122"/>
                <a:ea typeface="仿宋" panose="02010609060101010101" charset="-122"/>
                <a:cs typeface="仿宋" panose="02010609060101010101" charset="-122"/>
              </a:rPr>
              <a:t>传承央企红色基因，参与重点岗位实习锻炼。</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9630" y="1030605"/>
            <a:ext cx="10058400" cy="700405"/>
          </a:xfrm>
        </p:spPr>
        <p:txBody>
          <a:bodyPr/>
          <a:lstStyle/>
          <a:p>
            <a:r>
              <a:rPr lang="zh-CN" altLang="zh-CN" sz="4000" b="1" dirty="0">
                <a:effectLst/>
                <a:latin typeface="楷体" panose="02010609060101010101" charset="-122"/>
                <a:ea typeface="楷体" panose="02010609060101010101" charset="-122"/>
                <a:cs typeface="楷体" panose="02010609060101010101" charset="-122"/>
              </a:rPr>
              <a:t>“</a:t>
            </a:r>
            <a:r>
              <a:rPr lang="zh-CN" altLang="zh-CN" sz="4000" b="1" dirty="0">
                <a:effectLst/>
                <a:latin typeface="楷体" panose="02010609060101010101" charset="-122"/>
                <a:ea typeface="楷体" panose="02010609060101010101" charset="-122"/>
                <a:cs typeface="楷体" panose="02010609060101010101" charset="-122"/>
                <a:sym typeface="+mn-ea"/>
              </a:rPr>
              <a:t>开展雇主专项</a:t>
            </a:r>
            <a:r>
              <a:rPr lang="zh-CN" altLang="zh-CN" sz="4000" b="1" dirty="0" smtClean="0">
                <a:effectLst/>
                <a:latin typeface="楷体" panose="02010609060101010101" charset="-122"/>
                <a:ea typeface="楷体" panose="02010609060101010101" charset="-122"/>
                <a:cs typeface="楷体" panose="02010609060101010101" charset="-122"/>
                <a:sym typeface="+mn-ea"/>
              </a:rPr>
              <a:t>调查</a:t>
            </a:r>
            <a:r>
              <a:rPr lang="zh-CN" altLang="zh-CN" sz="4000" b="1" dirty="0">
                <a:effectLst/>
                <a:latin typeface="楷体" panose="02010609060101010101" charset="-122"/>
                <a:ea typeface="楷体" panose="02010609060101010101" charset="-122"/>
                <a:cs typeface="楷体" panose="02010609060101010101" charset="-122"/>
              </a:rPr>
              <a:t>”类选题</a:t>
            </a:r>
            <a:r>
              <a:rPr lang="zh-CN" altLang="zh-CN" sz="4000" b="1" dirty="0" smtClean="0">
                <a:effectLst/>
                <a:latin typeface="楷体" panose="02010609060101010101" charset="-122"/>
                <a:ea typeface="楷体" panose="02010609060101010101" charset="-122"/>
                <a:cs typeface="楷体" panose="02010609060101010101" charset="-122"/>
              </a:rPr>
              <a:t>指导</a:t>
            </a:r>
            <a:endParaRPr lang="zh-CN" altLang="en-US" sz="4000" b="1" dirty="0">
              <a:effectLst/>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a:xfrm>
            <a:off x="1183005" y="2070735"/>
            <a:ext cx="9391650" cy="2960370"/>
          </a:xfrm>
        </p:spPr>
        <p:txBody>
          <a:bodyPr>
            <a:normAutofit/>
          </a:bodyPr>
          <a:lstStyle/>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1</a:t>
            </a:r>
            <a:r>
              <a:rPr lang="en-US" altLang="zh-CN" sz="2400" b="1" dirty="0">
                <a:latin typeface="仿宋" panose="02010609060101010101" charset="-122"/>
                <a:ea typeface="仿宋" panose="02010609060101010101" charset="-122"/>
                <a:cs typeface="仿宋" panose="02010609060101010101" charset="-122"/>
                <a:sym typeface="+mn-ea"/>
              </a:rPr>
              <a:t>.</a:t>
            </a:r>
            <a:r>
              <a:rPr lang="zh-CN" altLang="en-US" sz="2400" b="1" dirty="0">
                <a:latin typeface="仿宋" panose="02010609060101010101" charset="-122"/>
                <a:ea typeface="仿宋" panose="02010609060101010101" charset="-122"/>
                <a:cs typeface="仿宋" panose="02010609060101010101" charset="-122"/>
              </a:rPr>
              <a:t>对接</a:t>
            </a:r>
            <a:r>
              <a:rPr lang="en-US" altLang="zh-CN" sz="2400" b="1" dirty="0">
                <a:latin typeface="仿宋" panose="02010609060101010101" charset="-122"/>
                <a:ea typeface="仿宋" panose="02010609060101010101" charset="-122"/>
                <a:cs typeface="仿宋" panose="02010609060101010101" charset="-122"/>
              </a:rPr>
              <a:t>重点就业单位，组织社会实践</a:t>
            </a:r>
            <a:r>
              <a:rPr lang="zh-CN" altLang="en-US" sz="2400" b="1" dirty="0">
                <a:latin typeface="仿宋" panose="02010609060101010101" charset="-122"/>
                <a:ea typeface="仿宋" panose="02010609060101010101" charset="-122"/>
                <a:cs typeface="仿宋" panose="02010609060101010101" charset="-122"/>
              </a:rPr>
              <a:t>团队</a:t>
            </a:r>
            <a:r>
              <a:rPr lang="en-US" altLang="zh-CN" sz="2400" b="1" dirty="0">
                <a:latin typeface="仿宋" panose="02010609060101010101" charset="-122"/>
                <a:ea typeface="仿宋" panose="02010609060101010101" charset="-122"/>
                <a:cs typeface="仿宋" panose="02010609060101010101" charset="-122"/>
              </a:rPr>
              <a:t>进驻并开展</a:t>
            </a:r>
            <a:r>
              <a:rPr lang="zh-CN" altLang="en-US" sz="2400" b="1" dirty="0">
                <a:latin typeface="仿宋" panose="02010609060101010101" charset="-122"/>
                <a:ea typeface="仿宋" panose="02010609060101010101" charset="-122"/>
                <a:cs typeface="仿宋" panose="02010609060101010101" charset="-122"/>
              </a:rPr>
              <a:t>活动</a:t>
            </a:r>
            <a:r>
              <a:rPr lang="en-US" altLang="zh-CN" sz="2400" b="1" dirty="0">
                <a:latin typeface="仿宋" panose="02010609060101010101" charset="-122"/>
                <a:ea typeface="仿宋" panose="02010609060101010101" charset="-122"/>
                <a:cs typeface="仿宋" panose="02010609060101010101" charset="-122"/>
              </a:rPr>
              <a:t>。</a:t>
            </a: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2</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a:latin typeface="仿宋" panose="02010609060101010101" charset="-122"/>
                <a:ea typeface="仿宋" panose="02010609060101010101" charset="-122"/>
                <a:cs typeface="仿宋" panose="02010609060101010101" charset="-122"/>
              </a:rPr>
              <a:t>帮助团队提前组织开展培训，设计雇主调查调研方向和调研路线。</a:t>
            </a: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sym typeface="+mn-ea"/>
              </a:rPr>
              <a:t>3.</a:t>
            </a:r>
            <a:r>
              <a:rPr lang="en-US" altLang="zh-CN" sz="2400" b="1" dirty="0">
                <a:latin typeface="仿宋" panose="02010609060101010101" charset="-122"/>
                <a:ea typeface="仿宋" panose="02010609060101010101" charset="-122"/>
                <a:cs typeface="仿宋" panose="02010609060101010101" charset="-122"/>
              </a:rPr>
              <a:t>深入开展用人单位对毕业生就业情况的满意度调查，感知雇主单位的用人需求和对大学生的能力素质要求</a:t>
            </a:r>
            <a:r>
              <a:rPr lang="zh-CN" altLang="en-US" sz="2400" b="1" dirty="0">
                <a:latin typeface="仿宋" panose="02010609060101010101" charset="-122"/>
                <a:ea typeface="仿宋" panose="02010609060101010101" charset="-122"/>
                <a:cs typeface="仿宋" panose="02010609060101010101" charset="-122"/>
              </a:rPr>
              <a:t>。</a:t>
            </a:r>
          </a:p>
          <a:p>
            <a:pPr fontAlgn="auto">
              <a:lnSpc>
                <a:spcPct val="100000"/>
              </a:lnSpc>
            </a:pPr>
            <a:r>
              <a:rPr lang="en-US" altLang="zh-CN" sz="2400" b="1" dirty="0">
                <a:latin typeface="仿宋" panose="02010609060101010101" charset="-122"/>
                <a:ea typeface="仿宋" panose="02010609060101010101" charset="-122"/>
                <a:cs typeface="仿宋" panose="02010609060101010101" charset="-122"/>
              </a:rPr>
              <a:t>4</a:t>
            </a:r>
            <a:r>
              <a:rPr lang="en-US" altLang="zh-CN" sz="2400" b="1" dirty="0">
                <a:latin typeface="仿宋" panose="02010609060101010101" charset="-122"/>
                <a:ea typeface="仿宋" panose="02010609060101010101" charset="-122"/>
                <a:cs typeface="仿宋" panose="02010609060101010101" charset="-122"/>
                <a:sym typeface="+mn-ea"/>
              </a:rPr>
              <a:t>.</a:t>
            </a:r>
            <a:r>
              <a:rPr lang="en-US" altLang="zh-CN" sz="2400" b="1" dirty="0">
                <a:latin typeface="仿宋" panose="02010609060101010101" charset="-122"/>
                <a:ea typeface="仿宋" panose="02010609060101010101" charset="-122"/>
                <a:cs typeface="仿宋" panose="02010609060101010101" charset="-122"/>
              </a:rPr>
              <a:t>形成雇主调研报告并反馈至高校，促进高校专业结构调整和人才培养质量提升。</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a:latin typeface="楷体" panose="02010609060101010101" charset="-122"/>
                <a:ea typeface="楷体" panose="02010609060101010101" charset="-122"/>
              </a:rPr>
              <a:t>组织形式及申报要求</a:t>
            </a:r>
          </a:p>
        </p:txBody>
      </p:sp>
      <p:sp>
        <p:nvSpPr>
          <p:cNvPr id="3" name="内容占位符 2"/>
          <p:cNvSpPr>
            <a:spLocks noGrp="1"/>
          </p:cNvSpPr>
          <p:nvPr>
            <p:ph idx="1"/>
          </p:nvPr>
        </p:nvSpPr>
        <p:spPr/>
        <p:txBody>
          <a:bodyPr/>
          <a:lstStyle/>
          <a:p>
            <a:pPr fontAlgn="auto">
              <a:lnSpc>
                <a:spcPct val="150000"/>
              </a:lnSpc>
            </a:pPr>
            <a:r>
              <a:rPr lang="zh-CN" altLang="en-US" sz="2500" b="1" dirty="0">
                <a:latin typeface="仿宋" panose="02010609060101010101" charset="-122"/>
                <a:ea typeface="仿宋" panose="02010609060101010101" charset="-122"/>
                <a:cs typeface="仿宋" panose="02010609060101010101" charset="-122"/>
              </a:rPr>
              <a:t>1.校级重大专项团队。</a:t>
            </a:r>
            <a:r>
              <a:rPr lang="zh-CN" altLang="en-US" sz="2400" dirty="0">
                <a:latin typeface="仿宋" panose="02010609060101010101" charset="-122"/>
                <a:ea typeface="仿宋" panose="02010609060101010101" charset="-122"/>
                <a:cs typeface="仿宋" panose="02010609060101010101" charset="-122"/>
              </a:rPr>
              <a:t>校级重大专项团队应基于教师科研项目开展课程思政和思政课程实践，此类团队要求至少由</a:t>
            </a:r>
            <a:r>
              <a:rPr lang="zh-CN" altLang="en-US" sz="2400" b="1" dirty="0">
                <a:solidFill>
                  <a:schemeClr val="accent2">
                    <a:lumMod val="75000"/>
                  </a:schemeClr>
                </a:solidFill>
                <a:latin typeface="仿宋" panose="02010609060101010101" charset="-122"/>
                <a:ea typeface="仿宋" panose="02010609060101010101" charset="-122"/>
                <a:cs typeface="仿宋" panose="02010609060101010101" charset="-122"/>
              </a:rPr>
              <a:t>1名专业老师和1名辅导员</a:t>
            </a:r>
            <a:r>
              <a:rPr lang="zh-CN" altLang="en-US" sz="2400" dirty="0">
                <a:latin typeface="仿宋" panose="02010609060101010101" charset="-122"/>
                <a:ea typeface="仿宋" panose="02010609060101010101" charset="-122"/>
                <a:cs typeface="仿宋" panose="02010609060101010101" charset="-122"/>
              </a:rPr>
              <a:t>担任实践指导老师；选题应注重学科交叉与渗透，注重学术研究和一线实践相结合。</a:t>
            </a:r>
            <a:r>
              <a:rPr lang="zh-CN" altLang="en-US" sz="2400" b="1" dirty="0">
                <a:solidFill>
                  <a:schemeClr val="accent2">
                    <a:lumMod val="75000"/>
                  </a:schemeClr>
                </a:solidFill>
                <a:latin typeface="仿宋" panose="02010609060101010101" charset="-122"/>
                <a:ea typeface="仿宋" panose="02010609060101010101" charset="-122"/>
                <a:cs typeface="仿宋" panose="02010609060101010101" charset="-122"/>
              </a:rPr>
              <a:t>校级重大专项团队每学院不超过2个</a:t>
            </a:r>
            <a:r>
              <a:rPr lang="zh-CN" altLang="en-US" sz="2400" dirty="0">
                <a:latin typeface="仿宋" panose="02010609060101010101" charset="-122"/>
                <a:ea typeface="仿宋" panose="02010609060101010101" charset="-122"/>
                <a:cs typeface="仿宋" panose="02010609060101010101" charset="-122"/>
              </a:rPr>
              <a:t>，需填写校级重大专项团队申报表，经专家评审后确定校级重大专项团队名单，同时视质量纳入到该学院校级重点团队中，后由学生团队在“第二课堂”平台上按照申报要求经学院审核并向校团委报送。</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000" b="1">
                <a:latin typeface="楷体" panose="02010609060101010101" charset="-122"/>
                <a:ea typeface="楷体" panose="02010609060101010101" charset="-122"/>
              </a:rPr>
              <a:t>组织形式及申报要求</a:t>
            </a:r>
          </a:p>
        </p:txBody>
      </p:sp>
      <p:sp>
        <p:nvSpPr>
          <p:cNvPr id="3" name="内容占位符 2"/>
          <p:cNvSpPr>
            <a:spLocks noGrp="1"/>
          </p:cNvSpPr>
          <p:nvPr>
            <p:ph idx="1"/>
          </p:nvPr>
        </p:nvSpPr>
        <p:spPr/>
        <p:txBody>
          <a:bodyPr>
            <a:normAutofit fontScale="92500"/>
          </a:bodyPr>
          <a:lstStyle/>
          <a:p>
            <a:pPr fontAlgn="auto">
              <a:lnSpc>
                <a:spcPct val="150000"/>
              </a:lnSpc>
            </a:pPr>
            <a:r>
              <a:rPr lang="zh-CN" altLang="en-US" sz="2500" b="1" dirty="0">
                <a:latin typeface="仿宋" panose="02010609060101010101" charset="-122"/>
                <a:ea typeface="仿宋" panose="02010609060101010101" charset="-122"/>
                <a:cs typeface="仿宋" panose="02010609060101010101" charset="-122"/>
              </a:rPr>
              <a:t>2.辅导员专项。</a:t>
            </a:r>
            <a:r>
              <a:rPr lang="zh-CN" altLang="en-US" sz="2400" dirty="0">
                <a:latin typeface="仿宋" panose="02010609060101010101" charset="-122"/>
                <a:ea typeface="仿宋" panose="02010609060101010101" charset="-122"/>
                <a:cs typeface="仿宋" panose="02010609060101010101" charset="-122"/>
              </a:rPr>
              <a:t>辅导员专项团队总人数应为3人以上、尽量不超过10人，其中</a:t>
            </a:r>
            <a:r>
              <a:rPr lang="zh-CN" altLang="en-US" sz="2400" b="1" dirty="0">
                <a:solidFill>
                  <a:schemeClr val="accent2">
                    <a:lumMod val="75000"/>
                  </a:schemeClr>
                </a:solidFill>
                <a:latin typeface="仿宋" panose="02010609060101010101" charset="-122"/>
                <a:ea typeface="仿宋" panose="02010609060101010101" charset="-122"/>
                <a:cs typeface="仿宋" panose="02010609060101010101" charset="-122"/>
              </a:rPr>
              <a:t>辅导员人数不得少于团队总人数的30%（含负责人）</a:t>
            </a:r>
            <a:r>
              <a:rPr lang="zh-CN" altLang="en-US" sz="2400" dirty="0">
                <a:latin typeface="仿宋" panose="02010609060101010101" charset="-122"/>
                <a:ea typeface="仿宋" panose="02010609060101010101" charset="-122"/>
                <a:cs typeface="仿宋" panose="02010609060101010101" charset="-122"/>
              </a:rPr>
              <a:t>。辅导员应当带领学生实地开展，并注重发挥学院依托作用，合力指导大学生社会实践的开展，着力打造社会实践精品项目，共同推动实践成果的转化，推动实践育人工作向专业化发展。成果要求参照《关于征集2021年东南大学暑期社会实践选题的通知》，除学生提交的实践成果外，</a:t>
            </a:r>
            <a:r>
              <a:rPr lang="zh-CN" altLang="en-US" sz="2400" b="1" dirty="0">
                <a:solidFill>
                  <a:schemeClr val="accent2">
                    <a:lumMod val="75000"/>
                  </a:schemeClr>
                </a:solidFill>
                <a:latin typeface="仿宋" panose="02010609060101010101" charset="-122"/>
                <a:ea typeface="仿宋" panose="02010609060101010101" charset="-122"/>
                <a:cs typeface="仿宋" panose="02010609060101010101" charset="-122"/>
              </a:rPr>
              <a:t>辅导员需围绕实践主题另行撰写论文1篇（参考期刊论文形式，字数约5000字），</a:t>
            </a:r>
            <a:r>
              <a:rPr lang="zh-CN" altLang="en-US" sz="2400" dirty="0">
                <a:latin typeface="仿宋" panose="02010609060101010101" charset="-122"/>
                <a:ea typeface="仿宋" panose="02010609060101010101" charset="-122"/>
                <a:cs typeface="仿宋" panose="02010609060101010101" charset="-122"/>
              </a:rPr>
              <a:t>由党委学工部与团委遴选评优并集结成册。</a:t>
            </a:r>
          </a:p>
        </p:txBody>
      </p:sp>
    </p:spTree>
  </p:cSld>
  <p:clrMapOvr>
    <a:masterClrMapping/>
  </p:clrMapOvr>
</p:sld>
</file>

<file path=ppt/theme/theme1.xml><?xml version="1.0" encoding="utf-8"?>
<a:theme xmlns:a="http://schemas.openxmlformats.org/drawingml/2006/main" name="回顾">
  <a:themeElements>
    <a:clrScheme name="回顾">
      <a:dk1>
        <a:srgbClr val="000000"/>
      </a:dk1>
      <a:lt1>
        <a:sysClr val="window" lastClr="CCE8C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TM10001114[[fn=画廊]]</Template>
  <TotalTime>7</TotalTime>
  <Words>1662</Words>
  <Application>Microsoft Office PowerPoint</Application>
  <PresentationFormat>宽屏</PresentationFormat>
  <Paragraphs>102</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仿宋</vt:lpstr>
      <vt:lpstr>楷体</vt:lpstr>
      <vt:lpstr>宋体</vt:lpstr>
      <vt:lpstr>Calibri</vt:lpstr>
      <vt:lpstr>Calibri Light</vt:lpstr>
      <vt:lpstr>Wingdings</vt:lpstr>
      <vt:lpstr>回顾</vt:lpstr>
      <vt:lpstr>2021年东南大学 暑期社会实践选题指南</vt:lpstr>
      <vt:lpstr>选题类别</vt:lpstr>
      <vt:lpstr>“学党史、强信念、跟党走” 类选题指导</vt:lpstr>
      <vt:lpstr>“投身国家重大战略”类选题指导</vt:lpstr>
      <vt:lpstr>“投身国家重大战略”类选题指导</vt:lpstr>
      <vt:lpstr>“重点岗位体验和跟岗实习”类选题指导</vt:lpstr>
      <vt:lpstr>“开展雇主专项调查”类选题指导</vt:lpstr>
      <vt:lpstr>组织形式及申报要求</vt:lpstr>
      <vt:lpstr>组织形式及申报要求</vt:lpstr>
      <vt:lpstr>组织形式及申报要求</vt:lpstr>
      <vt:lpstr>较好的社会实践选题 </vt:lpstr>
      <vt:lpstr>较好的社会实践选题 </vt:lpstr>
      <vt:lpstr>较好的社会实践选题 </vt:lpstr>
      <vt:lpstr>选题立项时应注意 </vt:lpstr>
      <vt:lpstr>较为不好的社会实践选题 </vt:lpstr>
      <vt:lpstr>实践成果要求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2021年东南大学暑期社会实践选题指南</dc:title>
  <dc:creator>叶菁</dc:creator>
  <cp:lastModifiedBy>叶菁</cp:lastModifiedBy>
  <cp:revision>19</cp:revision>
  <dcterms:created xsi:type="dcterms:W3CDTF">2021-05-31T00:34:00Z</dcterms:created>
  <dcterms:modified xsi:type="dcterms:W3CDTF">2021-05-31T05:40:07Z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2052-11.1.0.9192</vt:lpwstr>
  </property>
</Properties>
</file>